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86" r:id="rId2"/>
    <p:sldId id="468" r:id="rId3"/>
    <p:sldId id="472" r:id="rId4"/>
    <p:sldId id="461" r:id="rId5"/>
    <p:sldId id="431" r:id="rId6"/>
    <p:sldId id="471" r:id="rId7"/>
    <p:sldId id="464" r:id="rId8"/>
    <p:sldId id="465" r:id="rId9"/>
    <p:sldId id="473" r:id="rId10"/>
    <p:sldId id="445" r:id="rId11"/>
  </p:sldIdLst>
  <p:sldSz cx="9144000" cy="6858000" type="screen4x3"/>
  <p:notesSz cx="6805613" cy="99441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ková Eva Mgr." initials="SEM" lastIdx="0" clrIdx="0">
    <p:extLst>
      <p:ext uri="{19B8F6BF-5375-455C-9EA6-DF929625EA0E}">
        <p15:presenceInfo xmlns:p15="http://schemas.microsoft.com/office/powerpoint/2012/main" userId="S-1-5-21-2013546996-1368335440-1734353810-138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00CC"/>
    <a:srgbClr val="FF3300"/>
    <a:srgbClr val="FFCC00"/>
    <a:srgbClr val="33CC33"/>
    <a:srgbClr val="FF0000"/>
    <a:srgbClr val="2E5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2782" autoAdjust="0"/>
  </p:normalViewPr>
  <p:slideViewPr>
    <p:cSldViewPr>
      <p:cViewPr varScale="1">
        <p:scale>
          <a:sx n="64" d="100"/>
          <a:sy n="64" d="100"/>
        </p:scale>
        <p:origin x="136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mas.cocek\AppData\Local\Microsoft\Windows\INetCache\Content.Outlook\8F1OSFN5\Monitoring%20postupu_OPD2_K%207-4-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Zdroj_GRAF_OPD!$B$11</c:f>
              <c:strCache>
                <c:ptCount val="1"/>
                <c:pt idx="0">
                  <c:v>14. TÝDEN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Zdroj_GRAF_OPD!$A$12:$A$18</c:f>
              <c:strCache>
                <c:ptCount val="7"/>
                <c:pt idx="0">
                  <c:v>PŘEDLOŽENÉ PROJEKTOVÉ ŽÁDOSTI</c:v>
                </c:pt>
                <c:pt idx="1">
                  <c:v>VYDANÉ RÁMCOVÉ SMLOUVY</c:v>
                </c:pt>
                <c:pt idx="2">
                  <c:v>SKUTEČNOST PŘEDFINANCOVÁNÍ SFDI (2015 - 2017)</c:v>
                </c:pt>
                <c:pt idx="3">
                  <c:v>SKUTEČNOST PŘEDFINANCOVÁNÍ ZA PŘEDLOŽENÉ PROJEKTY</c:v>
                </c:pt>
                <c:pt idx="4">
                  <c:v>SKUTEČNOST PŘEDFINANCOVÁNÍ ZA SCHVÁLENÉ PROJEKTY</c:v>
                </c:pt>
                <c:pt idx="5">
                  <c:v>ŽOP PROPLACENÁ</c:v>
                </c:pt>
                <c:pt idx="6">
                  <c:v>PODANÁ SŽ</c:v>
                </c:pt>
              </c:strCache>
            </c:strRef>
          </c:cat>
          <c:val>
            <c:numRef>
              <c:f>Zdroj_GRAF_OPD!$B$12:$B$18</c:f>
              <c:numCache>
                <c:formatCode>#,##0.0</c:formatCode>
                <c:ptCount val="7"/>
                <c:pt idx="0">
                  <c:v>47970.89672479999</c:v>
                </c:pt>
                <c:pt idx="1">
                  <c:v>28187.796941809996</c:v>
                </c:pt>
                <c:pt idx="2">
                  <c:v>18265.519027540009</c:v>
                </c:pt>
                <c:pt idx="3">
                  <c:v>15800.748698090003</c:v>
                </c:pt>
                <c:pt idx="4">
                  <c:v>11785.506496220003</c:v>
                </c:pt>
                <c:pt idx="5">
                  <c:v>7685.9756741400006</c:v>
                </c:pt>
                <c:pt idx="6">
                  <c:v>7450.6638239899994</c:v>
                </c:pt>
              </c:numCache>
            </c:numRef>
          </c:val>
          <c:extLst>
            <c:ext xmlns:c16="http://schemas.microsoft.com/office/drawing/2014/chart" uri="{C3380CC4-5D6E-409C-BE32-E72D297353CC}">
              <c16:uniqueId val="{00000000-FB92-4260-97C3-5D58B993D603}"/>
            </c:ext>
          </c:extLst>
        </c:ser>
        <c:dLbls>
          <c:showLegendKey val="0"/>
          <c:showVal val="0"/>
          <c:showCatName val="0"/>
          <c:showSerName val="0"/>
          <c:showPercent val="0"/>
          <c:showBubbleSize val="0"/>
        </c:dLbls>
        <c:gapWidth val="150"/>
        <c:shape val="box"/>
        <c:axId val="343764848"/>
        <c:axId val="343767472"/>
        <c:axId val="0"/>
      </c:bar3DChart>
      <c:catAx>
        <c:axId val="343764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43767472"/>
        <c:crosses val="autoZero"/>
        <c:auto val="1"/>
        <c:lblAlgn val="ctr"/>
        <c:lblOffset val="100"/>
        <c:noMultiLvlLbl val="0"/>
      </c:catAx>
      <c:valAx>
        <c:axId val="343767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343764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9099" cy="49855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4928" y="0"/>
            <a:ext cx="2949099" cy="498555"/>
          </a:xfrm>
          <a:prstGeom prst="rect">
            <a:avLst/>
          </a:prstGeom>
        </p:spPr>
        <p:txBody>
          <a:bodyPr vert="horz" lIns="91440" tIns="45720" rIns="91440" bIns="45720" rtlCol="0"/>
          <a:lstStyle>
            <a:lvl1pPr algn="r">
              <a:defRPr sz="1200"/>
            </a:lvl1pPr>
          </a:lstStyle>
          <a:p>
            <a:fld id="{420B1FC8-2E21-468C-9C49-00041966FEB1}" type="datetimeFigureOut">
              <a:rPr lang="cs-CZ" smtClean="0"/>
              <a:pPr/>
              <a:t>10.04.2017</a:t>
            </a:fld>
            <a:endParaRPr lang="cs-CZ"/>
          </a:p>
        </p:txBody>
      </p:sp>
      <p:sp>
        <p:nvSpPr>
          <p:cNvPr id="4" name="Zástupný symbol pro zápatí 3"/>
          <p:cNvSpPr>
            <a:spLocks noGrp="1"/>
          </p:cNvSpPr>
          <p:nvPr>
            <p:ph type="ftr" sz="quarter" idx="2"/>
          </p:nvPr>
        </p:nvSpPr>
        <p:spPr>
          <a:xfrm>
            <a:off x="1" y="9445546"/>
            <a:ext cx="2949099" cy="4985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4928" y="9445546"/>
            <a:ext cx="2949099" cy="498555"/>
          </a:xfrm>
          <a:prstGeom prst="rect">
            <a:avLst/>
          </a:prstGeom>
        </p:spPr>
        <p:txBody>
          <a:bodyPr vert="horz" lIns="91440" tIns="45720" rIns="91440" bIns="45720" rtlCol="0" anchor="b"/>
          <a:lstStyle>
            <a:lvl1pPr algn="r">
              <a:defRPr sz="1200"/>
            </a:lvl1pPr>
          </a:lstStyle>
          <a:p>
            <a:fld id="{B14F2A34-A2CA-407F-937E-3B71E3FF4FB2}" type="slidenum">
              <a:rPr lang="cs-CZ" smtClean="0"/>
              <a:pPr/>
              <a:t>‹#›</a:t>
            </a:fld>
            <a:endParaRPr lang="cs-CZ"/>
          </a:p>
        </p:txBody>
      </p:sp>
    </p:spTree>
    <p:extLst>
      <p:ext uri="{BB962C8B-B14F-4D97-AF65-F5344CB8AC3E}">
        <p14:creationId xmlns:p14="http://schemas.microsoft.com/office/powerpoint/2010/main" val="3952589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9099" cy="4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798" rIns="91595" bIns="45798" numCol="1" anchor="t" anchorCtr="0" compatLnSpc="1">
            <a:prstTxWarp prst="textNoShape">
              <a:avLst/>
            </a:prstTxWarp>
          </a:bodyPr>
          <a:lstStyle>
            <a:lvl1pPr defTabSz="915988" eaLnBrk="1" hangingPunct="1">
              <a:defRPr sz="1200"/>
            </a:lvl1pPr>
          </a:lstStyle>
          <a:p>
            <a:pPr>
              <a:defRPr/>
            </a:pPr>
            <a:endParaRPr lang="cs-CZ" altLang="cs-CZ"/>
          </a:p>
        </p:txBody>
      </p:sp>
      <p:sp>
        <p:nvSpPr>
          <p:cNvPr id="5123" name="Rectangle 3"/>
          <p:cNvSpPr>
            <a:spLocks noGrp="1" noChangeArrowheads="1"/>
          </p:cNvSpPr>
          <p:nvPr>
            <p:ph type="dt" idx="1"/>
          </p:nvPr>
        </p:nvSpPr>
        <p:spPr bwMode="auto">
          <a:xfrm>
            <a:off x="3854928" y="0"/>
            <a:ext cx="2949099" cy="4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798" rIns="91595" bIns="45798" numCol="1" anchor="t" anchorCtr="0" compatLnSpc="1">
            <a:prstTxWarp prst="textNoShape">
              <a:avLst/>
            </a:prstTxWarp>
          </a:bodyPr>
          <a:lstStyle>
            <a:lvl1pPr algn="r" defTabSz="915988" eaLnBrk="1" hangingPunct="1">
              <a:defRPr sz="1200"/>
            </a:lvl1pPr>
          </a:lstStyle>
          <a:p>
            <a:pPr>
              <a:defRPr/>
            </a:pPr>
            <a:endParaRPr lang="cs-CZ" altLang="cs-CZ"/>
          </a:p>
        </p:txBody>
      </p:sp>
      <p:sp>
        <p:nvSpPr>
          <p:cNvPr id="3076" name="Rectangle 4"/>
          <p:cNvSpPr>
            <a:spLocks noGrp="1" noRot="1" noChangeAspect="1" noChangeArrowheads="1" noTextEdit="1"/>
          </p:cNvSpPr>
          <p:nvPr>
            <p:ph type="sldImg" idx="2"/>
          </p:nvPr>
        </p:nvSpPr>
        <p:spPr bwMode="auto">
          <a:xfrm>
            <a:off x="917575" y="746125"/>
            <a:ext cx="4970463"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0562" y="4723567"/>
            <a:ext cx="5444490" cy="447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798" rIns="91595" bIns="45798"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5126" name="Rectangle 6"/>
          <p:cNvSpPr>
            <a:spLocks noGrp="1" noChangeArrowheads="1"/>
          </p:cNvSpPr>
          <p:nvPr>
            <p:ph type="ftr" sz="quarter" idx="4"/>
          </p:nvPr>
        </p:nvSpPr>
        <p:spPr bwMode="auto">
          <a:xfrm>
            <a:off x="1" y="9443957"/>
            <a:ext cx="2949099" cy="4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798" rIns="91595" bIns="45798" numCol="1" anchor="b" anchorCtr="0" compatLnSpc="1">
            <a:prstTxWarp prst="textNoShape">
              <a:avLst/>
            </a:prstTxWarp>
          </a:bodyPr>
          <a:lstStyle>
            <a:lvl1pPr defTabSz="915988" eaLnBrk="1" hangingPunct="1">
              <a:defRPr sz="1200"/>
            </a:lvl1pPr>
          </a:lstStyle>
          <a:p>
            <a:pPr>
              <a:defRPr/>
            </a:pPr>
            <a:endParaRPr lang="cs-CZ" altLang="cs-CZ"/>
          </a:p>
        </p:txBody>
      </p:sp>
      <p:sp>
        <p:nvSpPr>
          <p:cNvPr id="5127" name="Rectangle 7"/>
          <p:cNvSpPr>
            <a:spLocks noGrp="1" noChangeArrowheads="1"/>
          </p:cNvSpPr>
          <p:nvPr>
            <p:ph type="sldNum" sz="quarter" idx="5"/>
          </p:nvPr>
        </p:nvSpPr>
        <p:spPr bwMode="auto">
          <a:xfrm>
            <a:off x="3854928" y="9443957"/>
            <a:ext cx="2949099" cy="4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95" tIns="45798" rIns="91595" bIns="45798" numCol="1" anchor="b" anchorCtr="0" compatLnSpc="1">
            <a:prstTxWarp prst="textNoShape">
              <a:avLst/>
            </a:prstTxWarp>
          </a:bodyPr>
          <a:lstStyle>
            <a:lvl1pPr algn="r" defTabSz="915988" eaLnBrk="1" hangingPunct="1">
              <a:defRPr sz="1200"/>
            </a:lvl1pPr>
          </a:lstStyle>
          <a:p>
            <a:pPr>
              <a:defRPr/>
            </a:pPr>
            <a:fld id="{AE2783FE-3897-48BF-A59E-4A1756765F17}" type="slidenum">
              <a:rPr lang="cs-CZ" altLang="cs-CZ"/>
              <a:pPr>
                <a:defRPr/>
              </a:pPr>
              <a:t>‹#›</a:t>
            </a:fld>
            <a:endParaRPr lang="cs-CZ" altLang="cs-CZ"/>
          </a:p>
        </p:txBody>
      </p:sp>
    </p:spTree>
    <p:extLst>
      <p:ext uri="{BB962C8B-B14F-4D97-AF65-F5344CB8AC3E}">
        <p14:creationId xmlns:p14="http://schemas.microsoft.com/office/powerpoint/2010/main" val="1128248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E2783FE-3897-48BF-A59E-4A1756765F17}" type="slidenum">
              <a:rPr lang="cs-CZ" altLang="cs-CZ" smtClean="0"/>
              <a:pPr>
                <a:defRPr/>
              </a:pPr>
              <a:t>2</a:t>
            </a:fld>
            <a:endParaRPr lang="cs-CZ" altLang="cs-CZ"/>
          </a:p>
        </p:txBody>
      </p:sp>
    </p:spTree>
    <p:extLst>
      <p:ext uri="{BB962C8B-B14F-4D97-AF65-F5344CB8AC3E}">
        <p14:creationId xmlns:p14="http://schemas.microsoft.com/office/powerpoint/2010/main" val="136903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E2783FE-3897-48BF-A59E-4A1756765F17}" type="slidenum">
              <a:rPr lang="cs-CZ" altLang="cs-CZ" smtClean="0"/>
              <a:pPr>
                <a:defRPr/>
              </a:pPr>
              <a:t>3</a:t>
            </a:fld>
            <a:endParaRPr lang="cs-CZ" altLang="cs-CZ"/>
          </a:p>
        </p:txBody>
      </p:sp>
    </p:spTree>
    <p:extLst>
      <p:ext uri="{BB962C8B-B14F-4D97-AF65-F5344CB8AC3E}">
        <p14:creationId xmlns:p14="http://schemas.microsoft.com/office/powerpoint/2010/main" val="272467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E2783FE-3897-48BF-A59E-4A1756765F17}" type="slidenum">
              <a:rPr lang="cs-CZ" altLang="cs-CZ" smtClean="0"/>
              <a:pPr>
                <a:defRPr/>
              </a:pPr>
              <a:t>4</a:t>
            </a:fld>
            <a:endParaRPr lang="cs-CZ" altLang="cs-CZ"/>
          </a:p>
        </p:txBody>
      </p:sp>
    </p:spTree>
    <p:extLst>
      <p:ext uri="{BB962C8B-B14F-4D97-AF65-F5344CB8AC3E}">
        <p14:creationId xmlns:p14="http://schemas.microsoft.com/office/powerpoint/2010/main" val="107197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E2783FE-3897-48BF-A59E-4A1756765F17}" type="slidenum">
              <a:rPr lang="cs-CZ" altLang="cs-CZ" smtClean="0"/>
              <a:pPr>
                <a:defRPr/>
              </a:pPr>
              <a:t>5</a:t>
            </a:fld>
            <a:endParaRPr lang="cs-CZ" altLang="cs-CZ"/>
          </a:p>
        </p:txBody>
      </p:sp>
    </p:spTree>
    <p:extLst>
      <p:ext uri="{BB962C8B-B14F-4D97-AF65-F5344CB8AC3E}">
        <p14:creationId xmlns:p14="http://schemas.microsoft.com/office/powerpoint/2010/main" val="22979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E2783FE-3897-48BF-A59E-4A1756765F17}" type="slidenum">
              <a:rPr lang="cs-CZ" altLang="cs-CZ" smtClean="0"/>
              <a:pPr>
                <a:defRPr/>
              </a:pPr>
              <a:t>6</a:t>
            </a:fld>
            <a:endParaRPr lang="cs-CZ" altLang="cs-CZ"/>
          </a:p>
        </p:txBody>
      </p:sp>
    </p:spTree>
    <p:extLst>
      <p:ext uri="{BB962C8B-B14F-4D97-AF65-F5344CB8AC3E}">
        <p14:creationId xmlns:p14="http://schemas.microsoft.com/office/powerpoint/2010/main" val="275574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E2783FE-3897-48BF-A59E-4A1756765F17}" type="slidenum">
              <a:rPr lang="cs-CZ" altLang="cs-CZ" smtClean="0"/>
              <a:pPr>
                <a:defRPr/>
              </a:pPr>
              <a:t>7</a:t>
            </a:fld>
            <a:endParaRPr lang="cs-CZ" altLang="cs-CZ"/>
          </a:p>
        </p:txBody>
      </p:sp>
    </p:spTree>
    <p:extLst>
      <p:ext uri="{BB962C8B-B14F-4D97-AF65-F5344CB8AC3E}">
        <p14:creationId xmlns:p14="http://schemas.microsoft.com/office/powerpoint/2010/main" val="237480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E2783FE-3897-48BF-A59E-4A1756765F17}" type="slidenum">
              <a:rPr lang="cs-CZ" altLang="cs-CZ" smtClean="0"/>
              <a:pPr>
                <a:defRPr/>
              </a:pPr>
              <a:t>8</a:t>
            </a:fld>
            <a:endParaRPr lang="cs-CZ" altLang="cs-CZ"/>
          </a:p>
        </p:txBody>
      </p:sp>
    </p:spTree>
    <p:extLst>
      <p:ext uri="{BB962C8B-B14F-4D97-AF65-F5344CB8AC3E}">
        <p14:creationId xmlns:p14="http://schemas.microsoft.com/office/powerpoint/2010/main" val="137467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AE2783FE-3897-48BF-A59E-4A1756765F17}" type="slidenum">
              <a:rPr lang="cs-CZ" altLang="cs-CZ" smtClean="0"/>
              <a:pPr>
                <a:defRPr/>
              </a:pPr>
              <a:t>9</a:t>
            </a:fld>
            <a:endParaRPr lang="cs-CZ" altLang="cs-CZ"/>
          </a:p>
        </p:txBody>
      </p:sp>
    </p:spTree>
    <p:extLst>
      <p:ext uri="{BB962C8B-B14F-4D97-AF65-F5344CB8AC3E}">
        <p14:creationId xmlns:p14="http://schemas.microsoft.com/office/powerpoint/2010/main" val="126348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7" descr="odbor_uvod_light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md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549275"/>
            <a:ext cx="216058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19475" y="404813"/>
            <a:ext cx="5184775" cy="792162"/>
          </a:xfrm>
        </p:spPr>
        <p:txBody>
          <a:bodyPr/>
          <a:lstStyle>
            <a:lvl1pPr algn="l">
              <a:defRPr/>
            </a:lvl1pPr>
          </a:lstStyle>
          <a:p>
            <a:r>
              <a:rPr lang="cs-CZ" smtClean="0"/>
              <a:t>Kliknutím lze upravit styl.</a:t>
            </a:r>
            <a:endParaRPr lang="cs-CZ"/>
          </a:p>
        </p:txBody>
      </p:sp>
      <p:sp>
        <p:nvSpPr>
          <p:cNvPr id="3075" name="Rectangle 3"/>
          <p:cNvSpPr>
            <a:spLocks noGrp="1" noChangeArrowheads="1"/>
          </p:cNvSpPr>
          <p:nvPr>
            <p:ph type="subTitle" idx="1"/>
          </p:nvPr>
        </p:nvSpPr>
        <p:spPr>
          <a:xfrm>
            <a:off x="3419475" y="4868863"/>
            <a:ext cx="5256213" cy="1584325"/>
          </a:xfrm>
        </p:spPr>
        <p:txBody>
          <a:bodyPr/>
          <a:lstStyle>
            <a:lvl1pPr marL="0" indent="0">
              <a:buFont typeface="Wingdings" pitchFamily="2" charset="2"/>
              <a:buNone/>
              <a:defRPr sz="2400"/>
            </a:lvl1pPr>
          </a:lstStyle>
          <a:p>
            <a:r>
              <a:rPr lang="cs-CZ" smtClean="0"/>
              <a:t>Kliknutím lze upravit styl předlohy.</a:t>
            </a:r>
            <a:endParaRPr lang="cs-CZ"/>
          </a:p>
        </p:txBody>
      </p:sp>
    </p:spTree>
    <p:extLst>
      <p:ext uri="{BB962C8B-B14F-4D97-AF65-F5344CB8AC3E}">
        <p14:creationId xmlns:p14="http://schemas.microsoft.com/office/powerpoint/2010/main" val="36568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1E639ED-D6F7-49E3-9E3A-0548F6A71CB0}" type="slidenum">
              <a:rPr lang="cs-CZ" altLang="cs-CZ"/>
              <a:pPr>
                <a:defRPr/>
              </a:pPr>
              <a:t>‹#›</a:t>
            </a:fld>
            <a:endParaRPr lang="cs-CZ" altLang="cs-CZ"/>
          </a:p>
        </p:txBody>
      </p:sp>
    </p:spTree>
    <p:extLst>
      <p:ext uri="{BB962C8B-B14F-4D97-AF65-F5344CB8AC3E}">
        <p14:creationId xmlns:p14="http://schemas.microsoft.com/office/powerpoint/2010/main" val="427968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65938" y="188913"/>
            <a:ext cx="1820862" cy="59372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403350" y="188913"/>
            <a:ext cx="5310188" cy="59372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D7339286-36B3-4604-9CB1-D6FBF85C9AB1}" type="slidenum">
              <a:rPr lang="cs-CZ" altLang="cs-CZ"/>
              <a:pPr>
                <a:defRPr/>
              </a:pPr>
              <a:t>‹#›</a:t>
            </a:fld>
            <a:endParaRPr lang="cs-CZ" altLang="cs-CZ"/>
          </a:p>
        </p:txBody>
      </p:sp>
    </p:spTree>
    <p:extLst>
      <p:ext uri="{BB962C8B-B14F-4D97-AF65-F5344CB8AC3E}">
        <p14:creationId xmlns:p14="http://schemas.microsoft.com/office/powerpoint/2010/main" val="1541522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403350" y="188913"/>
            <a:ext cx="7283450" cy="719137"/>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1403350" y="1196975"/>
            <a:ext cx="3565525" cy="49291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21275" y="1196975"/>
            <a:ext cx="3565525" cy="49291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7EBB7F8-78AA-443D-BA02-5F5F18B47A3F}" type="slidenum">
              <a:rPr lang="cs-CZ" altLang="cs-CZ"/>
              <a:pPr>
                <a:defRPr/>
              </a:pPr>
              <a:t>‹#›</a:t>
            </a:fld>
            <a:endParaRPr lang="cs-CZ" altLang="cs-CZ"/>
          </a:p>
        </p:txBody>
      </p:sp>
    </p:spTree>
    <p:extLst>
      <p:ext uri="{BB962C8B-B14F-4D97-AF65-F5344CB8AC3E}">
        <p14:creationId xmlns:p14="http://schemas.microsoft.com/office/powerpoint/2010/main" val="218127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Nadpis a 2 obsahy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1403350" y="188913"/>
            <a:ext cx="7283450" cy="719137"/>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1403350" y="1196975"/>
            <a:ext cx="3565525" cy="23876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21275" y="1196975"/>
            <a:ext cx="3565525" cy="23876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half" idx="3"/>
          </p:nvPr>
        </p:nvSpPr>
        <p:spPr>
          <a:xfrm>
            <a:off x="1403350" y="3736975"/>
            <a:ext cx="7283450" cy="23891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A54461AB-FBD7-4FCD-A244-032CDFA44A4B}" type="slidenum">
              <a:rPr lang="cs-CZ" altLang="cs-CZ"/>
              <a:pPr>
                <a:defRPr/>
              </a:pPr>
              <a:t>‹#›</a:t>
            </a:fld>
            <a:endParaRPr lang="cs-CZ" altLang="cs-CZ"/>
          </a:p>
        </p:txBody>
      </p:sp>
    </p:spTree>
    <p:extLst>
      <p:ext uri="{BB962C8B-B14F-4D97-AF65-F5344CB8AC3E}">
        <p14:creationId xmlns:p14="http://schemas.microsoft.com/office/powerpoint/2010/main" val="3390294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1403350" y="188913"/>
            <a:ext cx="7283450" cy="719137"/>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403350" y="1196975"/>
            <a:ext cx="3565525" cy="49291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21275" y="1196975"/>
            <a:ext cx="3565525" cy="49291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75C285A4-C338-4C2B-8FE7-6CF6EEB31E80}" type="slidenum">
              <a:rPr lang="cs-CZ" altLang="cs-CZ"/>
              <a:pPr>
                <a:defRPr/>
              </a:pPr>
              <a:t>‹#›</a:t>
            </a:fld>
            <a:endParaRPr lang="cs-CZ" altLang="cs-CZ"/>
          </a:p>
        </p:txBody>
      </p:sp>
    </p:spTree>
    <p:extLst>
      <p:ext uri="{BB962C8B-B14F-4D97-AF65-F5344CB8AC3E}">
        <p14:creationId xmlns:p14="http://schemas.microsoft.com/office/powerpoint/2010/main" val="274499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403350" y="188913"/>
            <a:ext cx="7283450" cy="719137"/>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403350" y="1196975"/>
            <a:ext cx="3565525" cy="49291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21275" y="1196975"/>
            <a:ext cx="3565525" cy="23876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21275" y="3736975"/>
            <a:ext cx="3565525" cy="23891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F583086C-230F-4E03-A0C4-0F703A52A55A}" type="slidenum">
              <a:rPr lang="cs-CZ" altLang="cs-CZ"/>
              <a:pPr>
                <a:defRPr/>
              </a:pPr>
              <a:t>‹#›</a:t>
            </a:fld>
            <a:endParaRPr lang="cs-CZ" altLang="cs-CZ"/>
          </a:p>
        </p:txBody>
      </p:sp>
    </p:spTree>
    <p:extLst>
      <p:ext uri="{BB962C8B-B14F-4D97-AF65-F5344CB8AC3E}">
        <p14:creationId xmlns:p14="http://schemas.microsoft.com/office/powerpoint/2010/main" val="11588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44A88AC-1467-4976-9E1C-F04B93A262FE}" type="slidenum">
              <a:rPr lang="cs-CZ" altLang="cs-CZ"/>
              <a:pPr>
                <a:defRPr/>
              </a:pPr>
              <a:t>‹#›</a:t>
            </a:fld>
            <a:endParaRPr lang="cs-CZ" altLang="cs-CZ"/>
          </a:p>
        </p:txBody>
      </p:sp>
    </p:spTree>
    <p:extLst>
      <p:ext uri="{BB962C8B-B14F-4D97-AF65-F5344CB8AC3E}">
        <p14:creationId xmlns:p14="http://schemas.microsoft.com/office/powerpoint/2010/main" val="269307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B2B2168-7312-47E3-BDA6-A022D1F54C01}" type="slidenum">
              <a:rPr lang="cs-CZ" altLang="cs-CZ"/>
              <a:pPr>
                <a:defRPr/>
              </a:pPr>
              <a:t>‹#›</a:t>
            </a:fld>
            <a:endParaRPr lang="cs-CZ" altLang="cs-CZ"/>
          </a:p>
        </p:txBody>
      </p:sp>
    </p:spTree>
    <p:extLst>
      <p:ext uri="{BB962C8B-B14F-4D97-AF65-F5344CB8AC3E}">
        <p14:creationId xmlns:p14="http://schemas.microsoft.com/office/powerpoint/2010/main" val="27547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403350" y="1196975"/>
            <a:ext cx="356552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21275" y="1196975"/>
            <a:ext cx="356552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34DDE986-79EE-4772-B0AF-64D00F6ED23B}" type="slidenum">
              <a:rPr lang="cs-CZ" altLang="cs-CZ"/>
              <a:pPr>
                <a:defRPr/>
              </a:pPr>
              <a:t>‹#›</a:t>
            </a:fld>
            <a:endParaRPr lang="cs-CZ" altLang="cs-CZ"/>
          </a:p>
        </p:txBody>
      </p:sp>
    </p:spTree>
    <p:extLst>
      <p:ext uri="{BB962C8B-B14F-4D97-AF65-F5344CB8AC3E}">
        <p14:creationId xmlns:p14="http://schemas.microsoft.com/office/powerpoint/2010/main" val="385522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9FD10543-88AB-49F6-8C0A-F147655C65FA}" type="slidenum">
              <a:rPr lang="cs-CZ" altLang="cs-CZ"/>
              <a:pPr>
                <a:defRPr/>
              </a:pPr>
              <a:t>‹#›</a:t>
            </a:fld>
            <a:endParaRPr lang="cs-CZ" altLang="cs-CZ"/>
          </a:p>
        </p:txBody>
      </p:sp>
    </p:spTree>
    <p:extLst>
      <p:ext uri="{BB962C8B-B14F-4D97-AF65-F5344CB8AC3E}">
        <p14:creationId xmlns:p14="http://schemas.microsoft.com/office/powerpoint/2010/main" val="95506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9302ED19-5E2F-40C3-8AA7-77DD7D563581}" type="slidenum">
              <a:rPr lang="cs-CZ" altLang="cs-CZ"/>
              <a:pPr>
                <a:defRPr/>
              </a:pPr>
              <a:t>‹#›</a:t>
            </a:fld>
            <a:endParaRPr lang="cs-CZ" altLang="cs-CZ"/>
          </a:p>
        </p:txBody>
      </p:sp>
    </p:spTree>
    <p:extLst>
      <p:ext uri="{BB962C8B-B14F-4D97-AF65-F5344CB8AC3E}">
        <p14:creationId xmlns:p14="http://schemas.microsoft.com/office/powerpoint/2010/main" val="318111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04CD5E1C-4736-4C29-99BC-387E58B7BDB1}" type="slidenum">
              <a:rPr lang="cs-CZ" altLang="cs-CZ"/>
              <a:pPr>
                <a:defRPr/>
              </a:pPr>
              <a:t>‹#›</a:t>
            </a:fld>
            <a:endParaRPr lang="cs-CZ" altLang="cs-CZ"/>
          </a:p>
        </p:txBody>
      </p:sp>
    </p:spTree>
    <p:extLst>
      <p:ext uri="{BB962C8B-B14F-4D97-AF65-F5344CB8AC3E}">
        <p14:creationId xmlns:p14="http://schemas.microsoft.com/office/powerpoint/2010/main" val="233145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C2257D2-746C-46B2-96F5-FB9CCECAD213}" type="slidenum">
              <a:rPr lang="cs-CZ" altLang="cs-CZ"/>
              <a:pPr>
                <a:defRPr/>
              </a:pPr>
              <a:t>‹#›</a:t>
            </a:fld>
            <a:endParaRPr lang="cs-CZ" altLang="cs-CZ"/>
          </a:p>
        </p:txBody>
      </p:sp>
    </p:spTree>
    <p:extLst>
      <p:ext uri="{BB962C8B-B14F-4D97-AF65-F5344CB8AC3E}">
        <p14:creationId xmlns:p14="http://schemas.microsoft.com/office/powerpoint/2010/main" val="87100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D4166B3A-D163-4211-9C91-D9189C32046B}" type="slidenum">
              <a:rPr lang="cs-CZ" altLang="cs-CZ"/>
              <a:pPr>
                <a:defRPr/>
              </a:pPr>
              <a:t>‹#›</a:t>
            </a:fld>
            <a:endParaRPr lang="cs-CZ" altLang="cs-CZ"/>
          </a:p>
        </p:txBody>
      </p:sp>
    </p:spTree>
    <p:extLst>
      <p:ext uri="{BB962C8B-B14F-4D97-AF65-F5344CB8AC3E}">
        <p14:creationId xmlns:p14="http://schemas.microsoft.com/office/powerpoint/2010/main" val="83246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odbor_interni_light_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403350" y="188913"/>
            <a:ext cx="7283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8" name="Rectangle 3"/>
          <p:cNvSpPr>
            <a:spLocks noGrp="1" noChangeArrowheads="1"/>
          </p:cNvSpPr>
          <p:nvPr>
            <p:ph type="body" idx="1"/>
          </p:nvPr>
        </p:nvSpPr>
        <p:spPr bwMode="auto">
          <a:xfrm>
            <a:off x="1403350" y="1196975"/>
            <a:ext cx="72834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 name="Rectangle 4"/>
          <p:cNvSpPr>
            <a:spLocks noGrp="1" noChangeArrowheads="1"/>
          </p:cNvSpPr>
          <p:nvPr>
            <p:ph type="dt" sz="half" idx="2"/>
          </p:nvPr>
        </p:nvSpPr>
        <p:spPr bwMode="auto">
          <a:xfrm>
            <a:off x="1644650" y="6389688"/>
            <a:ext cx="1487488"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1">
                <a:solidFill>
                  <a:srgbClr val="2E518A"/>
                </a:solidFill>
                <a:latin typeface="Arial" charset="0"/>
                <a:cs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708400" y="6389688"/>
            <a:ext cx="37433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1">
                <a:solidFill>
                  <a:srgbClr val="2E518A"/>
                </a:solidFill>
                <a:latin typeface="Arial" charset="0"/>
                <a:cs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7740650" y="6389688"/>
            <a:ext cx="94615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a:solidFill>
                  <a:srgbClr val="2E518A"/>
                </a:solidFill>
              </a:defRPr>
            </a:lvl1pPr>
          </a:lstStyle>
          <a:p>
            <a:pPr>
              <a:defRPr/>
            </a:pPr>
            <a:fld id="{6FD04623-A403-4F12-BE01-FCD7B2229342}"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911"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Lst>
  <p:hf hdr="0" ftr="0" dt="0"/>
  <p:txStyles>
    <p:titleStyle>
      <a:lvl1pPr algn="ctr" rtl="0" eaLnBrk="1" fontAlgn="base" hangingPunct="1">
        <a:spcBef>
          <a:spcPct val="0"/>
        </a:spcBef>
        <a:spcAft>
          <a:spcPct val="0"/>
        </a:spcAft>
        <a:defRPr sz="2200" b="1">
          <a:solidFill>
            <a:srgbClr val="2E518A"/>
          </a:solidFill>
          <a:latin typeface="+mj-lt"/>
          <a:ea typeface="+mj-ea"/>
          <a:cs typeface="+mj-cs"/>
        </a:defRPr>
      </a:lvl1pPr>
      <a:lvl2pPr algn="ctr" rtl="0" eaLnBrk="1" fontAlgn="base" hangingPunct="1">
        <a:spcBef>
          <a:spcPct val="0"/>
        </a:spcBef>
        <a:spcAft>
          <a:spcPct val="0"/>
        </a:spcAft>
        <a:defRPr sz="2200" b="1">
          <a:solidFill>
            <a:srgbClr val="2E518A"/>
          </a:solidFill>
          <a:latin typeface="Arial" charset="0"/>
          <a:cs typeface="Arial" charset="0"/>
        </a:defRPr>
      </a:lvl2pPr>
      <a:lvl3pPr algn="ctr" rtl="0" eaLnBrk="1" fontAlgn="base" hangingPunct="1">
        <a:spcBef>
          <a:spcPct val="0"/>
        </a:spcBef>
        <a:spcAft>
          <a:spcPct val="0"/>
        </a:spcAft>
        <a:defRPr sz="2200" b="1">
          <a:solidFill>
            <a:srgbClr val="2E518A"/>
          </a:solidFill>
          <a:latin typeface="Arial" charset="0"/>
          <a:cs typeface="Arial" charset="0"/>
        </a:defRPr>
      </a:lvl3pPr>
      <a:lvl4pPr algn="ctr" rtl="0" eaLnBrk="1" fontAlgn="base" hangingPunct="1">
        <a:spcBef>
          <a:spcPct val="0"/>
        </a:spcBef>
        <a:spcAft>
          <a:spcPct val="0"/>
        </a:spcAft>
        <a:defRPr sz="2200" b="1">
          <a:solidFill>
            <a:srgbClr val="2E518A"/>
          </a:solidFill>
          <a:latin typeface="Arial" charset="0"/>
          <a:cs typeface="Arial" charset="0"/>
        </a:defRPr>
      </a:lvl4pPr>
      <a:lvl5pPr algn="ctr" rtl="0" eaLnBrk="1" fontAlgn="base" hangingPunct="1">
        <a:spcBef>
          <a:spcPct val="0"/>
        </a:spcBef>
        <a:spcAft>
          <a:spcPct val="0"/>
        </a:spcAft>
        <a:defRPr sz="2200" b="1">
          <a:solidFill>
            <a:srgbClr val="2E518A"/>
          </a:solidFill>
          <a:latin typeface="Arial" charset="0"/>
          <a:cs typeface="Arial" charset="0"/>
        </a:defRPr>
      </a:lvl5pPr>
      <a:lvl6pPr marL="457200" algn="ctr" rtl="0" eaLnBrk="1" fontAlgn="base" hangingPunct="1">
        <a:spcBef>
          <a:spcPct val="0"/>
        </a:spcBef>
        <a:spcAft>
          <a:spcPct val="0"/>
        </a:spcAft>
        <a:defRPr sz="2200" b="1">
          <a:solidFill>
            <a:srgbClr val="2E518A"/>
          </a:solidFill>
          <a:latin typeface="Arial" charset="0"/>
          <a:cs typeface="Arial" charset="0"/>
        </a:defRPr>
      </a:lvl6pPr>
      <a:lvl7pPr marL="914400" algn="ctr" rtl="0" eaLnBrk="1" fontAlgn="base" hangingPunct="1">
        <a:spcBef>
          <a:spcPct val="0"/>
        </a:spcBef>
        <a:spcAft>
          <a:spcPct val="0"/>
        </a:spcAft>
        <a:defRPr sz="2200" b="1">
          <a:solidFill>
            <a:srgbClr val="2E518A"/>
          </a:solidFill>
          <a:latin typeface="Arial" charset="0"/>
          <a:cs typeface="Arial" charset="0"/>
        </a:defRPr>
      </a:lvl7pPr>
      <a:lvl8pPr marL="1371600" algn="ctr" rtl="0" eaLnBrk="1" fontAlgn="base" hangingPunct="1">
        <a:spcBef>
          <a:spcPct val="0"/>
        </a:spcBef>
        <a:spcAft>
          <a:spcPct val="0"/>
        </a:spcAft>
        <a:defRPr sz="2200" b="1">
          <a:solidFill>
            <a:srgbClr val="2E518A"/>
          </a:solidFill>
          <a:latin typeface="Arial" charset="0"/>
          <a:cs typeface="Arial" charset="0"/>
        </a:defRPr>
      </a:lvl8pPr>
      <a:lvl9pPr marL="1828800" algn="ctr" rtl="0" eaLnBrk="1" fontAlgn="base" hangingPunct="1">
        <a:spcBef>
          <a:spcPct val="0"/>
        </a:spcBef>
        <a:spcAft>
          <a:spcPct val="0"/>
        </a:spcAft>
        <a:defRPr sz="2200" b="1">
          <a:solidFill>
            <a:srgbClr val="2E518A"/>
          </a:solidFill>
          <a:latin typeface="Arial" charset="0"/>
          <a:cs typeface="Arial" charset="0"/>
        </a:defRPr>
      </a:lvl9pPr>
    </p:titleStyle>
    <p:bodyStyle>
      <a:lvl1pPr marL="342900" indent="-342900" algn="l" rtl="0" eaLnBrk="1" fontAlgn="base" hangingPunct="1">
        <a:spcBef>
          <a:spcPct val="20000"/>
        </a:spcBef>
        <a:spcAft>
          <a:spcPct val="0"/>
        </a:spcAft>
        <a:buClr>
          <a:srgbClr val="2E518A"/>
        </a:buClr>
        <a:buFont typeface="Wingdings" panose="05000000000000000000"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E518A"/>
        </a:buClr>
        <a:buFont typeface="Wingdings" panose="05000000000000000000" pitchFamily="2" charset="2"/>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2E518A"/>
        </a:buClr>
        <a:buFont typeface="Wingdings" panose="05000000000000000000"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2E518A"/>
        </a:buClr>
        <a:buFont typeface="Wingdings" panose="05000000000000000000"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rgbClr val="2E518A"/>
        </a:buClr>
        <a:buFont typeface="Wingdings" panose="05000000000000000000"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rgbClr val="2E518A"/>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rgbClr val="2E518A"/>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rgbClr val="2E518A"/>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rgbClr val="2E518A"/>
        </a:buClr>
        <a:buFont typeface="Wingdings" pitchFamily="2" charset="2"/>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419872" y="260350"/>
            <a:ext cx="5724128" cy="1079500"/>
          </a:xfrm>
        </p:spPr>
        <p:txBody>
          <a:bodyPr/>
          <a:lstStyle/>
          <a:p>
            <a:pPr eaLnBrk="1" hangingPunct="1"/>
            <a:r>
              <a:rPr lang="cs-CZ" altLang="cs-CZ" sz="1800" dirty="0" smtClean="0">
                <a:latin typeface="Verdana" panose="020B0604030504040204" pitchFamily="34" charset="0"/>
              </a:rPr>
              <a:t>Financování dopravní infrastruktury</a:t>
            </a:r>
            <a:br>
              <a:rPr lang="cs-CZ" altLang="cs-CZ" sz="1800" dirty="0" smtClean="0">
                <a:latin typeface="Verdana" panose="020B0604030504040204" pitchFamily="34" charset="0"/>
              </a:rPr>
            </a:br>
            <a:endParaRPr lang="cs-CZ" altLang="cs-CZ" sz="1800" dirty="0" smtClean="0">
              <a:latin typeface="Verdana" panose="020B0604030504040204" pitchFamily="34" charset="0"/>
            </a:endParaRPr>
          </a:p>
        </p:txBody>
      </p:sp>
      <p:sp>
        <p:nvSpPr>
          <p:cNvPr id="4099" name="Rectangle 3"/>
          <p:cNvSpPr>
            <a:spLocks noChangeArrowheads="1"/>
          </p:cNvSpPr>
          <p:nvPr/>
        </p:nvSpPr>
        <p:spPr bwMode="auto">
          <a:xfrm>
            <a:off x="3203849" y="4509119"/>
            <a:ext cx="5760764" cy="223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E518A"/>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2E518A"/>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2E518A"/>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buNone/>
            </a:pPr>
            <a:r>
              <a:rPr lang="cs-CZ" altLang="cs-CZ" dirty="0"/>
              <a:t>Možnosti zefektivnění přípravy projektů a využití fondů EU</a:t>
            </a:r>
            <a:endParaRPr lang="cs-CZ" altLang="cs-CZ" b="1" dirty="0" smtClean="0">
              <a:solidFill>
                <a:srgbClr val="FF9900"/>
              </a:solidFill>
            </a:endParaRPr>
          </a:p>
          <a:p>
            <a:pPr eaLnBrk="1" hangingPunct="1">
              <a:buNone/>
            </a:pPr>
            <a:r>
              <a:rPr lang="cs-CZ" altLang="cs-CZ" sz="1100" b="1" dirty="0" smtClean="0">
                <a:solidFill>
                  <a:srgbClr val="FF3300"/>
                </a:solidFill>
              </a:rPr>
              <a:t/>
            </a:r>
            <a:br>
              <a:rPr lang="cs-CZ" altLang="cs-CZ" sz="1100" b="1" dirty="0" smtClean="0">
                <a:solidFill>
                  <a:srgbClr val="FF3300"/>
                </a:solidFill>
              </a:rPr>
            </a:br>
            <a:r>
              <a:rPr lang="cs-CZ" altLang="cs-CZ" sz="1800" b="1" dirty="0" smtClean="0">
                <a:solidFill>
                  <a:srgbClr val="262673"/>
                </a:solidFill>
              </a:rPr>
              <a:t/>
            </a:r>
            <a:br>
              <a:rPr lang="cs-CZ" altLang="cs-CZ" sz="1800" b="1" dirty="0" smtClean="0">
                <a:solidFill>
                  <a:srgbClr val="262673"/>
                </a:solidFill>
              </a:rPr>
            </a:br>
            <a:endParaRPr lang="cs-CZ" altLang="cs-CZ" sz="1800" dirty="0">
              <a:solidFill>
                <a:srgbClr val="262673"/>
              </a:solidFill>
            </a:endParaRPr>
          </a:p>
          <a:p>
            <a:pPr eaLnBrk="1" hangingPunct="1">
              <a:lnSpc>
                <a:spcPct val="80000"/>
              </a:lnSpc>
              <a:buFont typeface="Wingdings" panose="05000000000000000000" pitchFamily="2" charset="2"/>
              <a:buNone/>
            </a:pPr>
            <a:endParaRPr lang="cs-CZ" altLang="cs-CZ" sz="2000" dirty="0">
              <a:solidFill>
                <a:srgbClr val="262673"/>
              </a:solidFill>
            </a:endParaRPr>
          </a:p>
          <a:p>
            <a:pPr eaLnBrk="1" hangingPunct="1">
              <a:lnSpc>
                <a:spcPct val="80000"/>
              </a:lnSpc>
              <a:buFont typeface="Wingdings" panose="05000000000000000000" pitchFamily="2" charset="2"/>
              <a:buNone/>
            </a:pPr>
            <a:endParaRPr lang="cs-CZ" altLang="cs-CZ" sz="2000" dirty="0">
              <a:solidFill>
                <a:srgbClr val="262673"/>
              </a:solidFill>
            </a:endParaRPr>
          </a:p>
          <a:p>
            <a:pPr eaLnBrk="1" hangingPunct="1">
              <a:lnSpc>
                <a:spcPct val="80000"/>
              </a:lnSpc>
              <a:buFont typeface="Wingdings" panose="05000000000000000000" pitchFamily="2" charset="2"/>
              <a:buNone/>
            </a:pPr>
            <a:endParaRPr lang="cs-CZ" altLang="cs-CZ" sz="1800" dirty="0">
              <a:solidFill>
                <a:srgbClr val="262673"/>
              </a:solidFill>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548680"/>
            <a:ext cx="2159694" cy="5760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47664" y="1125538"/>
            <a:ext cx="7139136" cy="863600"/>
          </a:xfrm>
        </p:spPr>
        <p:txBody>
          <a:bodyPr/>
          <a:lstStyle/>
          <a:p>
            <a:pPr>
              <a:buFont typeface="Wingdings" panose="05000000000000000000" pitchFamily="2" charset="2"/>
              <a:buNone/>
            </a:pPr>
            <a:r>
              <a:rPr lang="cs-CZ" altLang="cs-CZ" sz="4400" dirty="0" smtClean="0">
                <a:solidFill>
                  <a:srgbClr val="0000FF"/>
                </a:solidFill>
              </a:rPr>
              <a:t>Děkuji za pozornost</a:t>
            </a:r>
          </a:p>
        </p:txBody>
      </p:sp>
      <p:sp>
        <p:nvSpPr>
          <p:cNvPr id="6147" name="Text Box 3"/>
          <p:cNvSpPr txBox="1">
            <a:spLocks noChangeArrowheads="1"/>
          </p:cNvSpPr>
          <p:nvPr/>
        </p:nvSpPr>
        <p:spPr bwMode="auto">
          <a:xfrm>
            <a:off x="4859338" y="5661248"/>
            <a:ext cx="3960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2E518A"/>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2E518A"/>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2E518A"/>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E518A"/>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Pct val="60000"/>
              <a:buFontTx/>
              <a:buNone/>
            </a:pPr>
            <a:r>
              <a:rPr lang="cs-CZ" altLang="cs-CZ" sz="2400" b="1">
                <a:solidFill>
                  <a:srgbClr val="2E518A"/>
                </a:solidFill>
              </a:rPr>
              <a:t>Ministerstvo dopravy</a:t>
            </a:r>
          </a:p>
        </p:txBody>
      </p:sp>
      <p:sp>
        <p:nvSpPr>
          <p:cNvPr id="6148" name="Line 4"/>
          <p:cNvSpPr>
            <a:spLocks noChangeShapeType="1"/>
          </p:cNvSpPr>
          <p:nvPr/>
        </p:nvSpPr>
        <p:spPr bwMode="auto">
          <a:xfrm>
            <a:off x="1042988" y="5805711"/>
            <a:ext cx="3635375" cy="0"/>
          </a:xfrm>
          <a:prstGeom prst="line">
            <a:avLst/>
          </a:prstGeom>
          <a:noFill/>
          <a:ln w="12700">
            <a:solidFill>
              <a:srgbClr val="5F5F5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6149" name="Picture 5" descr="logo-MD_big_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188913"/>
            <a:ext cx="27066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042482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058434"/>
            <a:ext cx="8028383" cy="338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pro obsah 1"/>
          <p:cNvSpPr>
            <a:spLocks noGrp="1"/>
          </p:cNvSpPr>
          <p:nvPr>
            <p:ph sz="half" idx="1"/>
          </p:nvPr>
        </p:nvSpPr>
        <p:spPr>
          <a:xfrm>
            <a:off x="1403648" y="1124744"/>
            <a:ext cx="7740352" cy="4929188"/>
          </a:xfrm>
        </p:spPr>
        <p:txBody>
          <a:bodyPr/>
          <a:lstStyle/>
          <a:p>
            <a:pPr algn="just">
              <a:buFontTx/>
              <a:buChar char="-"/>
            </a:pPr>
            <a:r>
              <a:rPr lang="cs-CZ" altLang="cs-CZ" sz="2400" dirty="0" smtClean="0">
                <a:ea typeface="+mn-ea"/>
              </a:rPr>
              <a:t>upraven </a:t>
            </a:r>
            <a:r>
              <a:rPr lang="cs-CZ" altLang="cs-CZ" sz="2400" dirty="0">
                <a:ea typeface="+mn-ea"/>
              </a:rPr>
              <a:t>zákon 416/2009 – vyřešena cena za výkupy a věcná </a:t>
            </a:r>
            <a:r>
              <a:rPr lang="cs-CZ" altLang="cs-CZ" sz="2400" dirty="0" smtClean="0">
                <a:ea typeface="+mn-ea"/>
              </a:rPr>
              <a:t>břemena, </a:t>
            </a:r>
            <a:r>
              <a:rPr lang="cs-CZ" altLang="cs-CZ" sz="2000" dirty="0" smtClean="0">
                <a:ea typeface="+mn-ea"/>
              </a:rPr>
              <a:t>upraven </a:t>
            </a:r>
            <a:r>
              <a:rPr lang="cs-CZ" altLang="cs-CZ" sz="2000" dirty="0">
                <a:ea typeface="+mn-ea"/>
              </a:rPr>
              <a:t>zákon o SFDI zjednodušení finančních toků</a:t>
            </a:r>
          </a:p>
          <a:p>
            <a:pPr algn="just">
              <a:buFontTx/>
              <a:buChar char="-"/>
            </a:pPr>
            <a:r>
              <a:rPr lang="cs-CZ" altLang="cs-CZ" sz="2000" dirty="0"/>
              <a:t>Spolupráce </a:t>
            </a:r>
            <a:r>
              <a:rPr lang="cs-CZ" altLang="cs-CZ" sz="2000" b="1" i="1" dirty="0" smtClean="0"/>
              <a:t>s MŽP při projednávání transpoziční novely</a:t>
            </a:r>
          </a:p>
          <a:p>
            <a:pPr algn="just">
              <a:buFontTx/>
              <a:buChar char="-"/>
            </a:pPr>
            <a:r>
              <a:rPr lang="cs-CZ" altLang="cs-CZ" sz="2000" b="1" i="1" dirty="0" smtClean="0"/>
              <a:t>Podpora MMR při projednávání SZ ve znění pozměňovacích návrhů</a:t>
            </a:r>
          </a:p>
          <a:p>
            <a:pPr algn="just">
              <a:buFontTx/>
              <a:buChar char="-"/>
            </a:pPr>
            <a:r>
              <a:rPr lang="cs-CZ" altLang="cs-CZ" sz="2000" b="1" i="1" dirty="0" smtClean="0"/>
              <a:t>SZ ve znění PN  dopravě přináší zejména:</a:t>
            </a:r>
          </a:p>
          <a:p>
            <a:pPr algn="just">
              <a:buFontTx/>
              <a:buChar char="-"/>
            </a:pPr>
            <a:r>
              <a:rPr lang="cs-CZ" altLang="cs-CZ" sz="2000" dirty="0" smtClean="0"/>
              <a:t>Společné </a:t>
            </a:r>
            <a:r>
              <a:rPr lang="cs-CZ" altLang="cs-CZ" sz="2000" dirty="0" smtClean="0"/>
              <a:t>řízení, zkrácení </a:t>
            </a:r>
            <a:r>
              <a:rPr lang="cs-CZ" altLang="cs-CZ" sz="2000" dirty="0" smtClean="0"/>
              <a:t>pořízení ZUR o ¾ roku</a:t>
            </a:r>
          </a:p>
          <a:p>
            <a:pPr algn="just">
              <a:buFontTx/>
              <a:buChar char="-"/>
            </a:pPr>
            <a:r>
              <a:rPr lang="cs-CZ" altLang="cs-CZ" sz="2000" dirty="0" smtClean="0"/>
              <a:t>Vydání stavebního povolení před vypořádáním pozemků</a:t>
            </a:r>
          </a:p>
          <a:p>
            <a:pPr algn="just">
              <a:buFontTx/>
              <a:buChar char="-"/>
            </a:pPr>
            <a:r>
              <a:rPr lang="cs-CZ" altLang="cs-CZ" sz="2000" dirty="0" smtClean="0"/>
              <a:t>Výlučná </a:t>
            </a:r>
            <a:r>
              <a:rPr lang="cs-CZ" altLang="cs-CZ" sz="2000" dirty="0" smtClean="0"/>
              <a:t>působnost specializovaného senátu</a:t>
            </a:r>
          </a:p>
          <a:p>
            <a:pPr algn="just">
              <a:buFontTx/>
              <a:buChar char="-"/>
            </a:pPr>
            <a:r>
              <a:rPr lang="cs-CZ" altLang="cs-CZ" sz="2000" i="1" u="sng" dirty="0" smtClean="0"/>
              <a:t>NE - UR </a:t>
            </a:r>
            <a:r>
              <a:rPr lang="cs-CZ" altLang="cs-CZ" sz="2000" i="1" u="sng" dirty="0"/>
              <a:t>a vyvlastnění na z obcí na krajské </a:t>
            </a:r>
            <a:r>
              <a:rPr lang="cs-CZ" altLang="cs-CZ" sz="2000" i="1" u="sng" dirty="0" smtClean="0"/>
              <a:t>úřady, Institut </a:t>
            </a:r>
            <a:r>
              <a:rPr lang="cs-CZ" altLang="cs-CZ" sz="2000" i="1" u="sng" dirty="0"/>
              <a:t>předběžné </a:t>
            </a:r>
            <a:r>
              <a:rPr lang="cs-CZ" altLang="cs-CZ" sz="2000" i="1" u="sng" dirty="0" smtClean="0"/>
              <a:t>držby</a:t>
            </a:r>
            <a:endParaRPr lang="cs-CZ" altLang="cs-CZ" sz="2000" b="1" i="1" u="sng" dirty="0" smtClean="0"/>
          </a:p>
          <a:p>
            <a:pPr algn="just">
              <a:buFontTx/>
              <a:buChar char="-"/>
            </a:pPr>
            <a:r>
              <a:rPr lang="cs-CZ" altLang="cs-CZ" sz="2000" b="1" i="1" dirty="0" smtClean="0"/>
              <a:t>Příprava dalších úprav 416/2009 pro novou PSP</a:t>
            </a:r>
          </a:p>
          <a:p>
            <a:pPr algn="just">
              <a:buFontTx/>
              <a:buChar char="-"/>
            </a:pPr>
            <a:endParaRPr lang="cs-CZ" altLang="cs-CZ" sz="2000" b="1" i="1" dirty="0" smtClean="0"/>
          </a:p>
          <a:p>
            <a:pPr algn="just">
              <a:buFontTx/>
              <a:buChar char="-"/>
            </a:pPr>
            <a:endParaRPr lang="cs-CZ" altLang="cs-CZ" sz="2000" b="1" i="1" dirty="0" smtClean="0"/>
          </a:p>
          <a:p>
            <a:pPr algn="just">
              <a:buFontTx/>
              <a:buChar char="-"/>
            </a:pPr>
            <a:endParaRPr lang="cs-CZ" altLang="cs-CZ" sz="2000" b="1" i="1" dirty="0"/>
          </a:p>
          <a:p>
            <a:pPr algn="just">
              <a:buFontTx/>
              <a:buChar char="-"/>
            </a:pPr>
            <a:endParaRPr lang="cs-CZ" altLang="cs-CZ" sz="2000" b="1" i="1" dirty="0" smtClean="0"/>
          </a:p>
          <a:p>
            <a:pPr algn="just">
              <a:buFontTx/>
              <a:buChar char="-"/>
            </a:pPr>
            <a:endParaRPr lang="cs-CZ" altLang="cs-CZ" sz="2000" b="1" i="1" dirty="0"/>
          </a:p>
        </p:txBody>
      </p:sp>
      <p:sp>
        <p:nvSpPr>
          <p:cNvPr id="5122" name="Rectangle 273"/>
          <p:cNvSpPr>
            <a:spLocks noGrp="1" noChangeArrowheads="1"/>
          </p:cNvSpPr>
          <p:nvPr>
            <p:ph type="title"/>
          </p:nvPr>
        </p:nvSpPr>
        <p:spPr>
          <a:xfrm>
            <a:off x="1403648" y="188913"/>
            <a:ext cx="6851104" cy="719137"/>
          </a:xfrm>
        </p:spPr>
        <p:txBody>
          <a:bodyPr/>
          <a:lstStyle/>
          <a:p>
            <a:pPr algn="just"/>
            <a:r>
              <a:rPr lang="cs-CZ" altLang="cs-CZ" sz="2000" i="1" dirty="0"/>
              <a:t>1) </a:t>
            </a:r>
            <a:r>
              <a:rPr lang="cs-CZ" altLang="cs-CZ" sz="2000" i="1" dirty="0" smtClean="0"/>
              <a:t>Podpora přípravy staveb  - </a:t>
            </a:r>
            <a:r>
              <a:rPr lang="cs-CZ" sz="2000" dirty="0" smtClean="0"/>
              <a:t>Legislativní úpravy</a:t>
            </a:r>
            <a:endParaRPr lang="cs-CZ" altLang="cs-CZ" sz="2000" i="1" dirty="0"/>
          </a:p>
        </p:txBody>
      </p:sp>
    </p:spTree>
    <p:extLst>
      <p:ext uri="{BB962C8B-B14F-4D97-AF65-F5344CB8AC3E}">
        <p14:creationId xmlns:p14="http://schemas.microsoft.com/office/powerpoint/2010/main" val="994881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pro obsah 1"/>
          <p:cNvSpPr>
            <a:spLocks noGrp="1"/>
          </p:cNvSpPr>
          <p:nvPr>
            <p:ph sz="half" idx="1"/>
          </p:nvPr>
        </p:nvSpPr>
        <p:spPr>
          <a:xfrm>
            <a:off x="1403648" y="1124744"/>
            <a:ext cx="7740352" cy="4929188"/>
          </a:xfrm>
        </p:spPr>
        <p:txBody>
          <a:bodyPr/>
          <a:lstStyle/>
          <a:p>
            <a:pPr algn="just">
              <a:buFontTx/>
              <a:buChar char="-"/>
            </a:pPr>
            <a:r>
              <a:rPr lang="cs-CZ" altLang="cs-CZ" sz="2000" i="1" dirty="0" smtClean="0"/>
              <a:t>Byly vytvořeny </a:t>
            </a:r>
            <a:r>
              <a:rPr lang="cs-CZ" altLang="cs-CZ" sz="2000" b="1" i="1" dirty="0" smtClean="0"/>
              <a:t>cenové normativy</a:t>
            </a:r>
            <a:r>
              <a:rPr lang="cs-CZ" altLang="cs-CZ" sz="2000" i="1" dirty="0" smtClean="0"/>
              <a:t>  pro jednotlivé druhy dopravy</a:t>
            </a:r>
          </a:p>
          <a:p>
            <a:pPr marL="0" indent="0" algn="just">
              <a:buNone/>
            </a:pPr>
            <a:r>
              <a:rPr lang="cs-CZ" altLang="cs-CZ" sz="2000" i="1" dirty="0" smtClean="0"/>
              <a:t> = kvalitnější plánování cen staveb</a:t>
            </a:r>
          </a:p>
          <a:p>
            <a:pPr marL="0" indent="0" algn="just">
              <a:buNone/>
            </a:pPr>
            <a:endParaRPr lang="cs-CZ" altLang="cs-CZ" sz="2000" i="1" dirty="0" smtClean="0"/>
          </a:p>
          <a:p>
            <a:pPr algn="just">
              <a:buFontTx/>
              <a:buChar char="-"/>
            </a:pPr>
            <a:r>
              <a:rPr lang="cs-CZ" altLang="cs-CZ" sz="2000" i="1" dirty="0" smtClean="0"/>
              <a:t>Zpracovávají se </a:t>
            </a:r>
            <a:r>
              <a:rPr lang="cs-CZ" altLang="cs-CZ" sz="2000" b="1" i="1" dirty="0" smtClean="0"/>
              <a:t>nové obchodní podmínky </a:t>
            </a:r>
            <a:r>
              <a:rPr lang="cs-CZ" altLang="cs-CZ" sz="2000" i="1" dirty="0" smtClean="0"/>
              <a:t>sjednocující právní prostředí na celém trhu </a:t>
            </a:r>
            <a:r>
              <a:rPr lang="cs-CZ" altLang="cs-CZ" sz="2000" i="1" dirty="0" err="1" smtClean="0"/>
              <a:t>Red</a:t>
            </a:r>
            <a:r>
              <a:rPr lang="cs-CZ" altLang="cs-CZ" sz="2000" i="1" dirty="0" smtClean="0"/>
              <a:t>, </a:t>
            </a:r>
            <a:r>
              <a:rPr lang="cs-CZ" altLang="cs-CZ" sz="2000" i="1" dirty="0" err="1" smtClean="0"/>
              <a:t>Yellow</a:t>
            </a:r>
            <a:r>
              <a:rPr lang="cs-CZ" altLang="cs-CZ" sz="2000" i="1" dirty="0" smtClean="0"/>
              <a:t>, </a:t>
            </a:r>
            <a:r>
              <a:rPr lang="cs-CZ" altLang="cs-CZ" sz="2000" i="1" dirty="0" err="1" smtClean="0"/>
              <a:t>White</a:t>
            </a:r>
            <a:r>
              <a:rPr lang="cs-CZ" altLang="cs-CZ" sz="2000" i="1" dirty="0" smtClean="0"/>
              <a:t> and Green </a:t>
            </a:r>
            <a:r>
              <a:rPr lang="cs-CZ" altLang="cs-CZ" sz="2000" i="1" dirty="0" err="1" smtClean="0"/>
              <a:t>Fidic</a:t>
            </a:r>
            <a:r>
              <a:rPr lang="cs-CZ" altLang="cs-CZ" sz="2000" i="1" dirty="0" smtClean="0"/>
              <a:t> (ŘSD část schváleno, SŽDC v přípravě)</a:t>
            </a:r>
          </a:p>
          <a:p>
            <a:pPr marL="0" indent="0" algn="just">
              <a:buNone/>
            </a:pPr>
            <a:r>
              <a:rPr lang="cs-CZ" altLang="cs-CZ" sz="2000" i="1" dirty="0" smtClean="0"/>
              <a:t>= větší právní jistota pro zhotovitele</a:t>
            </a:r>
          </a:p>
          <a:p>
            <a:pPr marL="0" indent="0" algn="just">
              <a:buNone/>
            </a:pPr>
            <a:endParaRPr lang="cs-CZ" altLang="cs-CZ" sz="2000" i="1" dirty="0"/>
          </a:p>
          <a:p>
            <a:pPr algn="just">
              <a:buFontTx/>
              <a:buChar char="-"/>
            </a:pPr>
            <a:r>
              <a:rPr lang="cs-CZ" altLang="cs-CZ" sz="2000" i="1" dirty="0" smtClean="0"/>
              <a:t>Vytvořeny </a:t>
            </a:r>
            <a:r>
              <a:rPr lang="cs-CZ" altLang="cs-CZ" sz="2000" b="1" i="1" dirty="0" smtClean="0"/>
              <a:t>nové metodiky pro ekonomická hodnocení</a:t>
            </a:r>
          </a:p>
          <a:p>
            <a:pPr marL="0" indent="0" algn="just">
              <a:buNone/>
            </a:pPr>
            <a:r>
              <a:rPr lang="cs-CZ" altLang="cs-CZ" sz="2000" i="1" dirty="0" smtClean="0"/>
              <a:t>= rychlejší schvalování projektů</a:t>
            </a:r>
          </a:p>
          <a:p>
            <a:pPr marL="0" indent="0" algn="just">
              <a:buNone/>
            </a:pPr>
            <a:endParaRPr lang="cs-CZ" altLang="cs-CZ" sz="2000" i="1" dirty="0"/>
          </a:p>
          <a:p>
            <a:pPr marL="0" indent="0" algn="just">
              <a:buNone/>
            </a:pPr>
            <a:r>
              <a:rPr lang="cs-CZ" altLang="cs-CZ" sz="2000" i="1" dirty="0" smtClean="0"/>
              <a:t>- Vytvářeny další metodické dokumenty zrychlující interakci zhotovitel/investor (metodika na čas, řešení variací apod</a:t>
            </a:r>
            <a:r>
              <a:rPr lang="cs-CZ" altLang="cs-CZ" sz="2000" b="1" i="1" dirty="0" smtClean="0"/>
              <a:t>.)</a:t>
            </a:r>
            <a:endParaRPr lang="cs-CZ" altLang="cs-CZ" sz="2000" b="1" i="1" dirty="0"/>
          </a:p>
        </p:txBody>
      </p:sp>
      <p:sp>
        <p:nvSpPr>
          <p:cNvPr id="5122" name="Rectangle 273"/>
          <p:cNvSpPr>
            <a:spLocks noGrp="1" noChangeArrowheads="1"/>
          </p:cNvSpPr>
          <p:nvPr>
            <p:ph type="title"/>
          </p:nvPr>
        </p:nvSpPr>
        <p:spPr>
          <a:xfrm>
            <a:off x="1403648" y="188913"/>
            <a:ext cx="6851104" cy="719137"/>
          </a:xfrm>
        </p:spPr>
        <p:txBody>
          <a:bodyPr/>
          <a:lstStyle/>
          <a:p>
            <a:pPr algn="just"/>
            <a:r>
              <a:rPr lang="cs-CZ" altLang="cs-CZ" sz="2000" i="1" dirty="0"/>
              <a:t>1) Podpora přípravy staveb</a:t>
            </a:r>
            <a:r>
              <a:rPr lang="cs-CZ" altLang="cs-CZ" sz="2000" i="1" dirty="0" smtClean="0"/>
              <a:t> - Modernizovat </a:t>
            </a:r>
            <a:r>
              <a:rPr lang="cs-CZ" altLang="cs-CZ" sz="2000" i="1" dirty="0"/>
              <a:t>a zpřesnit metodické prostředí</a:t>
            </a:r>
          </a:p>
        </p:txBody>
      </p:sp>
    </p:spTree>
    <p:extLst>
      <p:ext uri="{BB962C8B-B14F-4D97-AF65-F5344CB8AC3E}">
        <p14:creationId xmlns:p14="http://schemas.microsoft.com/office/powerpoint/2010/main" val="2550972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pro obsah 1"/>
          <p:cNvSpPr>
            <a:spLocks noGrp="1"/>
          </p:cNvSpPr>
          <p:nvPr>
            <p:ph sz="half" idx="1"/>
          </p:nvPr>
        </p:nvSpPr>
        <p:spPr>
          <a:xfrm>
            <a:off x="1403648" y="1124744"/>
            <a:ext cx="7740352" cy="4929188"/>
          </a:xfrm>
        </p:spPr>
        <p:txBody>
          <a:bodyPr/>
          <a:lstStyle/>
          <a:p>
            <a:pPr marL="0" lvl="1" indent="0" algn="just">
              <a:buNone/>
            </a:pPr>
            <a:endParaRPr lang="cs-CZ" altLang="cs-CZ" sz="2000" dirty="0" smtClean="0">
              <a:ea typeface="+mn-ea"/>
            </a:endParaRPr>
          </a:p>
          <a:p>
            <a:pPr marL="0" lvl="1" indent="0" algn="just">
              <a:buNone/>
            </a:pPr>
            <a:r>
              <a:rPr lang="cs-CZ" altLang="cs-CZ" sz="2000" dirty="0">
                <a:ea typeface="+mn-ea"/>
              </a:rPr>
              <a:t> </a:t>
            </a:r>
            <a:r>
              <a:rPr lang="cs-CZ" altLang="cs-CZ" sz="1600" dirty="0"/>
              <a:t>- významně navýšeny objemy prostředků na přípravu staveb a zajištění jejich efektivního využití</a:t>
            </a:r>
          </a:p>
          <a:p>
            <a:pPr marL="0" lvl="1" indent="0" algn="just">
              <a:buNone/>
            </a:pPr>
            <a:r>
              <a:rPr lang="cs-CZ" sz="1600" dirty="0" smtClean="0"/>
              <a:t>- zaveden průběžný systém </a:t>
            </a:r>
            <a:r>
              <a:rPr lang="cs-CZ" sz="1600" dirty="0"/>
              <a:t>vyhodnocování postupu </a:t>
            </a:r>
            <a:r>
              <a:rPr lang="cs-CZ" sz="1600" dirty="0" smtClean="0"/>
              <a:t>přípravy ze strany MD</a:t>
            </a:r>
            <a:endParaRPr lang="cs-CZ" sz="1600" dirty="0"/>
          </a:p>
          <a:p>
            <a:pPr marL="0" lvl="1" indent="0" algn="just">
              <a:buNone/>
            </a:pPr>
            <a:endParaRPr lang="cs-CZ" altLang="cs-CZ" sz="2000" b="1" i="1" dirty="0">
              <a:ea typeface="+mn-ea"/>
            </a:endParaRPr>
          </a:p>
        </p:txBody>
      </p:sp>
      <p:sp>
        <p:nvSpPr>
          <p:cNvPr id="5122" name="Rectangle 273"/>
          <p:cNvSpPr>
            <a:spLocks noGrp="1" noChangeArrowheads="1"/>
          </p:cNvSpPr>
          <p:nvPr>
            <p:ph type="title"/>
          </p:nvPr>
        </p:nvSpPr>
        <p:spPr>
          <a:xfrm>
            <a:off x="1403648" y="188913"/>
            <a:ext cx="6851104" cy="719137"/>
          </a:xfrm>
        </p:spPr>
        <p:txBody>
          <a:bodyPr/>
          <a:lstStyle/>
          <a:p>
            <a:pPr algn="just"/>
            <a:r>
              <a:rPr lang="cs-CZ" altLang="cs-CZ" sz="2000" i="1" dirty="0" smtClean="0"/>
              <a:t>1) </a:t>
            </a:r>
            <a:r>
              <a:rPr lang="cs-CZ" altLang="cs-CZ" sz="2000" i="1" dirty="0"/>
              <a:t>Podpora přípravy staveb </a:t>
            </a:r>
            <a:r>
              <a:rPr lang="cs-CZ" altLang="cs-CZ" sz="2000" i="1" dirty="0" smtClean="0"/>
              <a:t>- finance</a:t>
            </a:r>
            <a:endParaRPr lang="cs-CZ" altLang="cs-CZ" sz="2000" i="1" dirty="0"/>
          </a:p>
        </p:txBody>
      </p:sp>
      <p:graphicFrame>
        <p:nvGraphicFramePr>
          <p:cNvPr id="7" name="Objekt 6"/>
          <p:cNvGraphicFramePr>
            <a:graphicFrameLocks noChangeAspect="1"/>
          </p:cNvGraphicFramePr>
          <p:nvPr>
            <p:extLst>
              <p:ext uri="{D42A27DB-BD31-4B8C-83A1-F6EECF244321}">
                <p14:modId xmlns:p14="http://schemas.microsoft.com/office/powerpoint/2010/main" val="1905878764"/>
              </p:ext>
            </p:extLst>
          </p:nvPr>
        </p:nvGraphicFramePr>
        <p:xfrm>
          <a:off x="1259632" y="2852936"/>
          <a:ext cx="7709073" cy="1080988"/>
        </p:xfrm>
        <a:graphic>
          <a:graphicData uri="http://schemas.openxmlformats.org/presentationml/2006/ole">
            <mc:AlternateContent xmlns:mc="http://schemas.openxmlformats.org/markup-compatibility/2006">
              <mc:Choice xmlns:v="urn:schemas-microsoft-com:vml" Requires="v">
                <p:oleObj spid="_x0000_s3089" name="List" r:id="rId4" imgW="8324924" imgH="542925" progId="Excel.Sheet.12">
                  <p:embed/>
                </p:oleObj>
              </mc:Choice>
              <mc:Fallback>
                <p:oleObj name="List" r:id="rId4" imgW="8324924" imgH="542925" progId="Excel.Sheet.12">
                  <p:embed/>
                  <p:pic>
                    <p:nvPicPr>
                      <p:cNvPr id="0" name=""/>
                      <p:cNvPicPr/>
                      <p:nvPr/>
                    </p:nvPicPr>
                    <p:blipFill>
                      <a:blip r:embed="rId5"/>
                      <a:stretch>
                        <a:fillRect/>
                      </a:stretch>
                    </p:blipFill>
                    <p:spPr>
                      <a:xfrm>
                        <a:off x="1259632" y="2852936"/>
                        <a:ext cx="7709073" cy="1080988"/>
                      </a:xfrm>
                      <a:prstGeom prst="rect">
                        <a:avLst/>
                      </a:prstGeom>
                    </p:spPr>
                  </p:pic>
                </p:oleObj>
              </mc:Fallback>
            </mc:AlternateContent>
          </a:graphicData>
        </a:graphic>
      </p:graphicFrame>
    </p:spTree>
    <p:extLst>
      <p:ext uri="{BB962C8B-B14F-4D97-AF65-F5344CB8AC3E}">
        <p14:creationId xmlns:p14="http://schemas.microsoft.com/office/powerpoint/2010/main" val="359500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pro obsah 1"/>
          <p:cNvSpPr>
            <a:spLocks noGrp="1"/>
          </p:cNvSpPr>
          <p:nvPr>
            <p:ph sz="half" idx="1"/>
          </p:nvPr>
        </p:nvSpPr>
        <p:spPr>
          <a:xfrm>
            <a:off x="1403648" y="1124744"/>
            <a:ext cx="7740352" cy="4929188"/>
          </a:xfrm>
        </p:spPr>
        <p:txBody>
          <a:bodyPr/>
          <a:lstStyle/>
          <a:p>
            <a:pPr algn="just"/>
            <a:r>
              <a:rPr lang="cs-CZ" altLang="cs-CZ" sz="2400" b="1" i="1" dirty="0"/>
              <a:t>Výše alokace OPD byla cca 151,1 mld. Kč </a:t>
            </a:r>
            <a:r>
              <a:rPr lang="cs-CZ" altLang="cs-CZ" sz="2400" b="1" i="1" dirty="0" smtClean="0"/>
              <a:t>(</a:t>
            </a:r>
            <a:r>
              <a:rPr lang="cs-CZ" sz="1800" dirty="0"/>
              <a:t>největší OP ze všech realizovaných OP. Jeho alokace tvoří 22,1 % alokace celého období 2007 – 2013. V pořadí druhý OP Životní prostředí </a:t>
            </a:r>
            <a:r>
              <a:rPr lang="cs-CZ" sz="1800" dirty="0" smtClean="0"/>
              <a:t>měl </a:t>
            </a:r>
            <a:r>
              <a:rPr lang="cs-CZ" sz="1800" dirty="0"/>
              <a:t>o více než 28 mld. Kč menší </a:t>
            </a:r>
            <a:r>
              <a:rPr lang="cs-CZ" sz="1800" dirty="0" smtClean="0"/>
              <a:t>alokaci)</a:t>
            </a:r>
            <a:endParaRPr lang="cs-CZ" altLang="cs-CZ" sz="1800" b="1" i="1" dirty="0"/>
          </a:p>
          <a:p>
            <a:pPr algn="just"/>
            <a:r>
              <a:rPr lang="cs-CZ" altLang="cs-CZ" sz="2400" b="1" dirty="0" smtClean="0"/>
              <a:t>Na začátku roku 2014 bylo vyčerpáno pouze 56% alokace </a:t>
            </a:r>
            <a:r>
              <a:rPr lang="cs-CZ" altLang="cs-CZ" sz="1800" dirty="0" smtClean="0"/>
              <a:t>(na koci roku 2014 pouze o 2% body více, vše dohnáno v letech 2015 a 2016)</a:t>
            </a:r>
          </a:p>
          <a:p>
            <a:pPr algn="just"/>
            <a:r>
              <a:rPr lang="cs-CZ" altLang="cs-CZ" sz="2400" b="1" dirty="0" smtClean="0"/>
              <a:t>Na konci roku 2016 se podařilo vyčerpat celý objem - OPD dočerpán </a:t>
            </a:r>
            <a:r>
              <a:rPr lang="cs-CZ" altLang="cs-CZ" sz="2400" b="1" dirty="0"/>
              <a:t>do výše 101,3 % EU alokace tj. 153,98 mld. </a:t>
            </a:r>
            <a:r>
              <a:rPr lang="cs-CZ" altLang="cs-CZ" sz="2400" b="1" dirty="0" smtClean="0"/>
              <a:t>Kč</a:t>
            </a:r>
          </a:p>
          <a:p>
            <a:pPr algn="just"/>
            <a:r>
              <a:rPr lang="cs-CZ" sz="2400" b="1" i="1" u="sng" dirty="0" smtClean="0"/>
              <a:t>OPD pouze jeden ze 3 OP u nichž se podařilo vše vyčerpat</a:t>
            </a:r>
            <a:endParaRPr lang="cs-CZ" altLang="cs-CZ" sz="1400" b="1" i="1" u="sng" dirty="0"/>
          </a:p>
        </p:txBody>
      </p:sp>
      <p:sp>
        <p:nvSpPr>
          <p:cNvPr id="5122" name="Rectangle 273"/>
          <p:cNvSpPr>
            <a:spLocks noGrp="1" noChangeArrowheads="1"/>
          </p:cNvSpPr>
          <p:nvPr>
            <p:ph type="title"/>
          </p:nvPr>
        </p:nvSpPr>
        <p:spPr>
          <a:xfrm>
            <a:off x="1403648" y="188913"/>
            <a:ext cx="6851104" cy="719137"/>
          </a:xfrm>
        </p:spPr>
        <p:txBody>
          <a:bodyPr/>
          <a:lstStyle/>
          <a:p>
            <a:r>
              <a:rPr lang="cs-CZ" altLang="cs-CZ" sz="2000" i="1" dirty="0"/>
              <a:t>Dočerpat EU  zdroje pro roky 2007 – 2013</a:t>
            </a:r>
            <a:endParaRPr lang="cs-CZ" altLang="cs-CZ" sz="2000" dirty="0" smtClean="0">
              <a:latin typeface="Verdana" panose="020B0604030504040204" pitchFamily="34" charset="0"/>
            </a:endParaRPr>
          </a:p>
        </p:txBody>
      </p:sp>
    </p:spTree>
    <p:extLst>
      <p:ext uri="{BB962C8B-B14F-4D97-AF65-F5344CB8AC3E}">
        <p14:creationId xmlns:p14="http://schemas.microsoft.com/office/powerpoint/2010/main" val="864276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3"/>
          <p:cNvSpPr>
            <a:spLocks noGrp="1" noChangeArrowheads="1"/>
          </p:cNvSpPr>
          <p:nvPr>
            <p:ph type="title"/>
          </p:nvPr>
        </p:nvSpPr>
        <p:spPr>
          <a:xfrm>
            <a:off x="1403648" y="188913"/>
            <a:ext cx="6851104" cy="719137"/>
          </a:xfrm>
        </p:spPr>
        <p:txBody>
          <a:bodyPr/>
          <a:lstStyle/>
          <a:p>
            <a:r>
              <a:rPr lang="cs-CZ" altLang="cs-CZ" sz="2000" i="1" dirty="0"/>
              <a:t>Dočerpat EU  zdroje pro roky </a:t>
            </a:r>
            <a:r>
              <a:rPr lang="cs-CZ" altLang="cs-CZ" sz="2000" i="1" dirty="0" smtClean="0"/>
              <a:t>2014 </a:t>
            </a:r>
            <a:r>
              <a:rPr lang="cs-CZ" altLang="cs-CZ" sz="2000" i="1" dirty="0"/>
              <a:t>– </a:t>
            </a:r>
            <a:r>
              <a:rPr lang="cs-CZ" altLang="cs-CZ" sz="2000" i="1" dirty="0" smtClean="0"/>
              <a:t>2020</a:t>
            </a:r>
            <a:endParaRPr lang="cs-CZ" altLang="cs-CZ" sz="2000" dirty="0" smtClean="0">
              <a:latin typeface="Verdana" panose="020B0604030504040204" pitchFamily="34" charset="0"/>
            </a:endParaRPr>
          </a:p>
        </p:txBody>
      </p:sp>
      <p:graphicFrame>
        <p:nvGraphicFramePr>
          <p:cNvPr id="3" name="Zástupný symbol pro obsah 2"/>
          <p:cNvGraphicFramePr>
            <a:graphicFrameLocks noGrp="1"/>
          </p:cNvGraphicFramePr>
          <p:nvPr>
            <p:ph sz="half" idx="1"/>
            <p:extLst>
              <p:ext uri="{D42A27DB-BD31-4B8C-83A1-F6EECF244321}">
                <p14:modId xmlns:p14="http://schemas.microsoft.com/office/powerpoint/2010/main" val="1961985236"/>
              </p:ext>
            </p:extLst>
          </p:nvPr>
        </p:nvGraphicFramePr>
        <p:xfrm>
          <a:off x="1403350" y="1052736"/>
          <a:ext cx="7489130" cy="5256585"/>
        </p:xfrm>
        <a:graphic>
          <a:graphicData uri="http://schemas.openxmlformats.org/drawingml/2006/table">
            <a:tbl>
              <a:tblPr firstRow="1" firstCol="1" bandRow="1">
                <a:tableStyleId>{5C22544A-7EE6-4342-B048-85BDC9FD1C3A}</a:tableStyleId>
              </a:tblPr>
              <a:tblGrid>
                <a:gridCol w="5380349">
                  <a:extLst>
                    <a:ext uri="{9D8B030D-6E8A-4147-A177-3AD203B41FA5}">
                      <a16:colId xmlns:a16="http://schemas.microsoft.com/office/drawing/2014/main" val="1753957208"/>
                    </a:ext>
                  </a:extLst>
                </a:gridCol>
                <a:gridCol w="2108781">
                  <a:extLst>
                    <a:ext uri="{9D8B030D-6E8A-4147-A177-3AD203B41FA5}">
                      <a16:colId xmlns:a16="http://schemas.microsoft.com/office/drawing/2014/main" val="1300367461"/>
                    </a:ext>
                  </a:extLst>
                </a:gridCol>
              </a:tblGrid>
              <a:tr h="491200">
                <a:tc>
                  <a:txBody>
                    <a:bodyPr/>
                    <a:lstStyle/>
                    <a:p>
                      <a:pPr>
                        <a:spcAft>
                          <a:spcPts val="0"/>
                        </a:spcAft>
                      </a:pPr>
                      <a:r>
                        <a:rPr lang="cs-CZ" sz="2000" dirty="0">
                          <a:solidFill>
                            <a:schemeClr val="tx1"/>
                          </a:solidFill>
                          <a:effectLst/>
                        </a:rPr>
                        <a:t>po realokaci do OPŽP (snížení v 2.1)</a:t>
                      </a:r>
                      <a:endParaRPr lang="cs-CZ" sz="1100" dirty="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endParaRPr lang="cs-CZ" sz="1100">
                        <a:solidFill>
                          <a:schemeClr val="tx1"/>
                        </a:solidFill>
                        <a:effectLst/>
                        <a:latin typeface="Times New Roman" panose="02020603050405020304" pitchFamily="18" charset="0"/>
                      </a:endParaRPr>
                    </a:p>
                  </a:txBody>
                  <a:tcPr marL="32840" marR="32840" marT="0" marB="0" anchor="b"/>
                </a:tc>
                <a:extLst>
                  <a:ext uri="{0D108BD9-81ED-4DB2-BD59-A6C34878D82A}">
                    <a16:rowId xmlns:a16="http://schemas.microsoft.com/office/drawing/2014/main" val="1726038548"/>
                  </a:ext>
                </a:extLst>
              </a:tr>
              <a:tr h="363002">
                <a:tc>
                  <a:txBody>
                    <a:bodyPr/>
                    <a:lstStyle/>
                    <a:p>
                      <a:pPr>
                        <a:spcAft>
                          <a:spcPts val="0"/>
                        </a:spcAft>
                      </a:pPr>
                      <a:r>
                        <a:rPr lang="cs-CZ" sz="1100" dirty="0">
                          <a:solidFill>
                            <a:schemeClr val="tx1"/>
                          </a:solidFill>
                          <a:effectLst/>
                        </a:rPr>
                        <a:t>Specifické cíle (SC) korespondující s investičními prioritami</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tc>
                  <a:txBody>
                    <a:bodyPr/>
                    <a:lstStyle/>
                    <a:p>
                      <a:pPr algn="ctr">
                        <a:spcAft>
                          <a:spcPts val="0"/>
                        </a:spcAft>
                      </a:pPr>
                      <a:r>
                        <a:rPr lang="cs-CZ" sz="1100" dirty="0" smtClean="0">
                          <a:solidFill>
                            <a:schemeClr val="tx1"/>
                          </a:solidFill>
                          <a:effectLst/>
                        </a:rPr>
                        <a:t>4,622 </a:t>
                      </a:r>
                      <a:r>
                        <a:rPr lang="cs-CZ" sz="1100" dirty="0" err="1" smtClean="0">
                          <a:solidFill>
                            <a:schemeClr val="tx1"/>
                          </a:solidFill>
                          <a:effectLst/>
                        </a:rPr>
                        <a:t>tj</a:t>
                      </a:r>
                      <a:r>
                        <a:rPr lang="en-US" sz="1100" dirty="0" smtClean="0">
                          <a:solidFill>
                            <a:schemeClr val="tx1"/>
                          </a:solidFill>
                          <a:effectLst/>
                        </a:rPr>
                        <a:t>.</a:t>
                      </a:r>
                      <a:r>
                        <a:rPr lang="en-US" sz="1100" baseline="0" dirty="0" smtClean="0">
                          <a:solidFill>
                            <a:schemeClr val="tx1"/>
                          </a:solidFill>
                          <a:effectLst/>
                        </a:rPr>
                        <a:t> </a:t>
                      </a:r>
                      <a:r>
                        <a:rPr lang="cs-CZ" sz="1100" baseline="0" dirty="0" smtClean="0">
                          <a:solidFill>
                            <a:schemeClr val="tx1"/>
                          </a:solidFill>
                          <a:effectLst/>
                        </a:rPr>
                        <a:t>125 mld. Kč</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2438292044"/>
                  </a:ext>
                </a:extLst>
              </a:tr>
              <a:tr h="363002">
                <a:tc>
                  <a:txBody>
                    <a:bodyPr/>
                    <a:lstStyle/>
                    <a:p>
                      <a:pPr>
                        <a:spcAft>
                          <a:spcPts val="0"/>
                        </a:spcAft>
                      </a:pPr>
                      <a:r>
                        <a:rPr lang="cs-CZ" sz="1100" dirty="0">
                          <a:solidFill>
                            <a:schemeClr val="tx1"/>
                          </a:solidFill>
                          <a:effectLst/>
                        </a:rPr>
                        <a:t>SC 1.1 - Zlepšení infrastruktury pro vyšší konkurenceschopnost a větší využití železniční dopravy</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1 478 295 234</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3160660176"/>
                  </a:ext>
                </a:extLst>
              </a:tr>
              <a:tr h="429799">
                <a:tc>
                  <a:txBody>
                    <a:bodyPr/>
                    <a:lstStyle/>
                    <a:p>
                      <a:pPr>
                        <a:spcAft>
                          <a:spcPts val="0"/>
                        </a:spcAft>
                      </a:pPr>
                      <a:r>
                        <a:rPr lang="cs-CZ" sz="1100">
                          <a:solidFill>
                            <a:schemeClr val="tx1"/>
                          </a:solidFill>
                          <a:effectLst/>
                        </a:rPr>
                        <a:t>SC 1.2 - Zlepšení infrastruktury pro vyšší konkurenceschopnost a větší využití vnitrozemské vodní dopravy v hlavní síti TEN-T</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60 844 269</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2240158099"/>
                  </a:ext>
                </a:extLst>
              </a:tr>
              <a:tr h="321323">
                <a:tc>
                  <a:txBody>
                    <a:bodyPr/>
                    <a:lstStyle/>
                    <a:p>
                      <a:pPr>
                        <a:spcAft>
                          <a:spcPts val="0"/>
                        </a:spcAft>
                      </a:pPr>
                      <a:r>
                        <a:rPr lang="cs-CZ" sz="1100">
                          <a:solidFill>
                            <a:schemeClr val="tx1"/>
                          </a:solidFill>
                          <a:effectLst/>
                        </a:rPr>
                        <a:t>SC 1.3 - Vytvoření podmínek pro větší využití multimodální dopravy</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162 251 384</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2560072549"/>
                  </a:ext>
                </a:extLst>
              </a:tr>
              <a:tr h="481983">
                <a:tc>
                  <a:txBody>
                    <a:bodyPr/>
                    <a:lstStyle/>
                    <a:p>
                      <a:pPr>
                        <a:spcAft>
                          <a:spcPts val="0"/>
                        </a:spcAft>
                      </a:pPr>
                      <a:r>
                        <a:rPr lang="cs-CZ" sz="1100">
                          <a:solidFill>
                            <a:schemeClr val="tx1"/>
                          </a:solidFill>
                          <a:effectLst/>
                        </a:rPr>
                        <a:t>SC 1.4 - Vytvoření podmínek pro zvýšení využívání veřejné hromadné dopravy ve městech v elektrické trakci (z toho metro 5 mld Kč)</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392 648 369</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3604848779"/>
                  </a:ext>
                </a:extLst>
              </a:tr>
              <a:tr h="429799">
                <a:tc>
                  <a:txBody>
                    <a:bodyPr/>
                    <a:lstStyle/>
                    <a:p>
                      <a:pPr>
                        <a:spcAft>
                          <a:spcPts val="0"/>
                        </a:spcAft>
                      </a:pPr>
                      <a:r>
                        <a:rPr lang="cs-CZ" sz="1100">
                          <a:solidFill>
                            <a:schemeClr val="tx1"/>
                          </a:solidFill>
                          <a:effectLst/>
                        </a:rPr>
                        <a:t>SC 1.5 - Vytvoření podmínek pro širší využití železniční a vodní dopravy prostřednictvím modernizace dopravního parku</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301 925 424</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1280732538"/>
                  </a:ext>
                </a:extLst>
              </a:tr>
              <a:tr h="726004">
                <a:tc>
                  <a:txBody>
                    <a:bodyPr/>
                    <a:lstStyle/>
                    <a:p>
                      <a:pPr>
                        <a:spcAft>
                          <a:spcPts val="0"/>
                        </a:spcAft>
                      </a:pPr>
                      <a:r>
                        <a:rPr lang="cs-CZ" sz="1100">
                          <a:solidFill>
                            <a:schemeClr val="tx1"/>
                          </a:solidFill>
                          <a:effectLst/>
                        </a:rPr>
                        <a:t>SC 2.1 - Zlepšení propojení center a regionů a zvýšení bezpečnosti a efektivnosti silniční dopravy prostřednictvím výstavby, obnovy a modernizace dálnic, rychlostních silnic a silnic sítě TEN-T včetně rozvoje systémů ITS</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1 073 907 780</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532808500"/>
                  </a:ext>
                </a:extLst>
              </a:tr>
              <a:tr h="363002">
                <a:tc>
                  <a:txBody>
                    <a:bodyPr/>
                    <a:lstStyle/>
                    <a:p>
                      <a:pPr>
                        <a:spcAft>
                          <a:spcPts val="0"/>
                        </a:spcAft>
                      </a:pPr>
                      <a:r>
                        <a:rPr lang="cs-CZ" sz="1100">
                          <a:solidFill>
                            <a:schemeClr val="tx1"/>
                          </a:solidFill>
                          <a:effectLst/>
                        </a:rPr>
                        <a:t>SC 2.2 - Vytvoření podmínek pro širší využití vozidel na alternativní pohon na silniční síti</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31 837 703</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1590245898"/>
                  </a:ext>
                </a:extLst>
              </a:tr>
              <a:tr h="363002">
                <a:tc>
                  <a:txBody>
                    <a:bodyPr/>
                    <a:lstStyle/>
                    <a:p>
                      <a:pPr>
                        <a:spcAft>
                          <a:spcPts val="0"/>
                        </a:spcAft>
                      </a:pPr>
                      <a:r>
                        <a:rPr lang="cs-CZ" sz="1100">
                          <a:solidFill>
                            <a:schemeClr val="tx1"/>
                          </a:solidFill>
                          <a:effectLst/>
                        </a:rPr>
                        <a:t>SC 2.3 Zlepšení řízení dopravního provozu a zvyšování bezpečnosti dopravního provozu ve městech</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147 542 959</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3057650560"/>
                  </a:ext>
                </a:extLst>
              </a:tr>
              <a:tr h="726004">
                <a:tc>
                  <a:txBody>
                    <a:bodyPr/>
                    <a:lstStyle/>
                    <a:p>
                      <a:pPr>
                        <a:spcAft>
                          <a:spcPts val="0"/>
                        </a:spcAft>
                      </a:pPr>
                      <a:r>
                        <a:rPr lang="cs-CZ" sz="1100">
                          <a:solidFill>
                            <a:schemeClr val="tx1"/>
                          </a:solidFill>
                          <a:effectLst/>
                        </a:rPr>
                        <a:t>SC 3.1 - Zlepšení dostupnosti regionů, zvýšení bezpečnosti a plynulosti a snížení dopadů dopravy na veřejné zdraví prostřednictvím výstavby, obnovy a zlepšení parametrů dálnic, rychlostních silnic a silnic I. třídy mimo síť TEN-T</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902 317 139</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2828144926"/>
                  </a:ext>
                </a:extLst>
              </a:tr>
              <a:tr h="198465">
                <a:tc>
                  <a:txBody>
                    <a:bodyPr/>
                    <a:lstStyle/>
                    <a:p>
                      <a:pPr>
                        <a:spcAft>
                          <a:spcPts val="0"/>
                        </a:spcAft>
                      </a:pPr>
                      <a:r>
                        <a:rPr lang="cs-CZ" sz="1100">
                          <a:solidFill>
                            <a:schemeClr val="tx1"/>
                          </a:solidFill>
                          <a:effectLst/>
                        </a:rPr>
                        <a:t>SC 4.1 -  Podpora a zajištění implementace OP Doprava</a:t>
                      </a:r>
                      <a:endParaRPr lang="cs-CZ" sz="1200">
                        <a:solidFill>
                          <a:schemeClr val="tx1"/>
                        </a:solidFill>
                        <a:effectLst/>
                        <a:latin typeface="Calibri" panose="020F0502020204030204" pitchFamily="34" charset="0"/>
                        <a:ea typeface="Calibri" panose="020F0502020204030204" pitchFamily="34" charset="0"/>
                      </a:endParaRPr>
                    </a:p>
                  </a:txBody>
                  <a:tcPr marL="32840" marR="32840" marT="0" marB="0"/>
                </a:tc>
                <a:tc>
                  <a:txBody>
                    <a:bodyPr/>
                    <a:lstStyle/>
                    <a:p>
                      <a:pPr algn="r">
                        <a:spcAft>
                          <a:spcPts val="0"/>
                        </a:spcAft>
                      </a:pPr>
                      <a:r>
                        <a:rPr lang="cs-CZ" sz="1200" dirty="0">
                          <a:solidFill>
                            <a:schemeClr val="tx1"/>
                          </a:solidFill>
                          <a:effectLst/>
                        </a:rPr>
                        <a:t>70 436 542</a:t>
                      </a:r>
                      <a:endParaRPr lang="cs-CZ" sz="1200" dirty="0">
                        <a:solidFill>
                          <a:schemeClr val="tx1"/>
                        </a:solidFill>
                        <a:effectLst/>
                        <a:latin typeface="Calibri" panose="020F0502020204030204" pitchFamily="34" charset="0"/>
                        <a:ea typeface="Calibri" panose="020F0502020204030204" pitchFamily="34" charset="0"/>
                      </a:endParaRPr>
                    </a:p>
                  </a:txBody>
                  <a:tcPr marL="32840" marR="32840" marT="0" marB="0" anchor="ctr"/>
                </a:tc>
                <a:extLst>
                  <a:ext uri="{0D108BD9-81ED-4DB2-BD59-A6C34878D82A}">
                    <a16:rowId xmlns:a16="http://schemas.microsoft.com/office/drawing/2014/main" val="139565384"/>
                  </a:ext>
                </a:extLst>
              </a:tr>
            </a:tbl>
          </a:graphicData>
        </a:graphic>
      </p:graphicFrame>
    </p:spTree>
    <p:extLst>
      <p:ext uri="{BB962C8B-B14F-4D97-AF65-F5344CB8AC3E}">
        <p14:creationId xmlns:p14="http://schemas.microsoft.com/office/powerpoint/2010/main" val="4241846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3"/>
          <p:cNvSpPr>
            <a:spLocks noGrp="1" noChangeArrowheads="1"/>
          </p:cNvSpPr>
          <p:nvPr>
            <p:ph type="title"/>
          </p:nvPr>
        </p:nvSpPr>
        <p:spPr>
          <a:xfrm>
            <a:off x="1403648" y="188913"/>
            <a:ext cx="6851104" cy="719137"/>
          </a:xfrm>
        </p:spPr>
        <p:txBody>
          <a:bodyPr/>
          <a:lstStyle/>
          <a:p>
            <a:r>
              <a:rPr lang="cs-CZ" altLang="cs-CZ" sz="2000" i="1" dirty="0"/>
              <a:t>Rozběhnout čerpání EU 2014 – </a:t>
            </a:r>
            <a:r>
              <a:rPr lang="cs-CZ" altLang="cs-CZ" sz="2000" i="1" dirty="0" smtClean="0"/>
              <a:t>2020 – čerpání OPD</a:t>
            </a:r>
            <a:endParaRPr lang="cs-CZ" altLang="cs-CZ" sz="2000" i="1" dirty="0"/>
          </a:p>
        </p:txBody>
      </p:sp>
      <p:graphicFrame>
        <p:nvGraphicFramePr>
          <p:cNvPr id="6" name="Graf 5"/>
          <p:cNvGraphicFramePr>
            <a:graphicFrameLocks/>
          </p:cNvGraphicFramePr>
          <p:nvPr>
            <p:extLst>
              <p:ext uri="{D42A27DB-BD31-4B8C-83A1-F6EECF244321}">
                <p14:modId xmlns:p14="http://schemas.microsoft.com/office/powerpoint/2010/main" val="925229393"/>
              </p:ext>
            </p:extLst>
          </p:nvPr>
        </p:nvGraphicFramePr>
        <p:xfrm>
          <a:off x="1259632" y="1124744"/>
          <a:ext cx="7344816"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0087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3"/>
          <p:cNvSpPr>
            <a:spLocks noGrp="1" noChangeArrowheads="1"/>
          </p:cNvSpPr>
          <p:nvPr>
            <p:ph type="title"/>
          </p:nvPr>
        </p:nvSpPr>
        <p:spPr>
          <a:xfrm>
            <a:off x="1403648" y="188913"/>
            <a:ext cx="6851104" cy="719137"/>
          </a:xfrm>
        </p:spPr>
        <p:txBody>
          <a:bodyPr/>
          <a:lstStyle/>
          <a:p>
            <a:r>
              <a:rPr lang="cs-CZ" altLang="cs-CZ" sz="2000" dirty="0"/>
              <a:t>Stav čerpání prostředků </a:t>
            </a:r>
            <a:r>
              <a:rPr lang="cs-CZ" altLang="cs-CZ" sz="2000" dirty="0" smtClean="0"/>
              <a:t>CEF</a:t>
            </a:r>
            <a:endParaRPr lang="cs-CZ" altLang="cs-CZ" sz="2000" dirty="0" smtClean="0">
              <a:latin typeface="Verdana" panose="020B0604030504040204" pitchFamily="34" charset="0"/>
            </a:endParaRPr>
          </a:p>
        </p:txBody>
      </p:sp>
      <p:sp>
        <p:nvSpPr>
          <p:cNvPr id="3" name="Zástupný symbol pro obsah 2"/>
          <p:cNvSpPr>
            <a:spLocks noGrp="1"/>
          </p:cNvSpPr>
          <p:nvPr>
            <p:ph sz="half" idx="1"/>
          </p:nvPr>
        </p:nvSpPr>
        <p:spPr>
          <a:xfrm>
            <a:off x="467544" y="1124744"/>
            <a:ext cx="8424936" cy="4929188"/>
          </a:xfrm>
        </p:spPr>
        <p:txBody>
          <a:bodyPr/>
          <a:lstStyle/>
          <a:p>
            <a:pPr lvl="2" algn="just"/>
            <a:r>
              <a:rPr lang="cs-CZ" sz="2000" dirty="0" smtClean="0"/>
              <a:t>Alokace pro ČR  celkem 1,1 mld. EUR</a:t>
            </a:r>
          </a:p>
          <a:p>
            <a:pPr lvl="2" algn="just"/>
            <a:r>
              <a:rPr lang="cs-CZ" sz="2000" dirty="0" smtClean="0"/>
              <a:t>Ve </a:t>
            </a:r>
            <a:r>
              <a:rPr lang="cs-CZ" sz="2000" dirty="0"/>
              <a:t>výzvách z let 2014 a 2015 se podařilo </a:t>
            </a:r>
            <a:r>
              <a:rPr lang="cs-CZ" sz="2000" dirty="0" smtClean="0"/>
              <a:t>získat 840,8 </a:t>
            </a:r>
            <a:r>
              <a:rPr lang="cs-CZ" sz="2000" dirty="0"/>
              <a:t>mil. EUR</a:t>
            </a:r>
            <a:r>
              <a:rPr lang="cs-CZ" sz="2000" dirty="0" smtClean="0"/>
              <a:t>.</a:t>
            </a:r>
          </a:p>
          <a:p>
            <a:pPr lvl="2" algn="just"/>
            <a:r>
              <a:rPr lang="cs-CZ" sz="2000" dirty="0" smtClean="0"/>
              <a:t>Do výzvy 2016 </a:t>
            </a:r>
            <a:r>
              <a:rPr lang="cs-CZ" sz="2000" b="1" dirty="0" smtClean="0"/>
              <a:t>předloženo </a:t>
            </a:r>
            <a:r>
              <a:rPr lang="cs-CZ" sz="2000" b="1" dirty="0"/>
              <a:t>30 projektů</a:t>
            </a:r>
            <a:r>
              <a:rPr lang="cs-CZ" sz="2000" dirty="0"/>
              <a:t> s celkovými náklady </a:t>
            </a:r>
            <a:r>
              <a:rPr lang="cs-CZ" sz="2000" b="1" dirty="0"/>
              <a:t>ve výši téměř 1 miliardy </a:t>
            </a:r>
            <a:r>
              <a:rPr lang="cs-CZ" sz="2000" b="1" dirty="0" smtClean="0"/>
              <a:t>EUR</a:t>
            </a:r>
            <a:r>
              <a:rPr lang="cs-CZ" sz="2000" dirty="0" smtClean="0"/>
              <a:t>.</a:t>
            </a:r>
          </a:p>
          <a:p>
            <a:pPr lvl="2" algn="just"/>
            <a:r>
              <a:rPr lang="cs-CZ" sz="2000" dirty="0" smtClean="0"/>
              <a:t>Převis připravených projektů tedy  700 mil. EUR.</a:t>
            </a:r>
          </a:p>
          <a:p>
            <a:pPr lvl="2" algn="just"/>
            <a:endParaRPr lang="cs-CZ" sz="1800" dirty="0"/>
          </a:p>
          <a:p>
            <a:pPr marL="914400" lvl="2" indent="0" algn="just">
              <a:buNone/>
            </a:pPr>
            <a:endParaRPr lang="cs-CZ" sz="1800" dirty="0" smtClean="0"/>
          </a:p>
          <a:p>
            <a:pPr lvl="2" algn="just"/>
            <a:r>
              <a:rPr lang="cs-CZ" sz="1200" dirty="0" smtClean="0"/>
              <a:t>Mezi </a:t>
            </a:r>
            <a:r>
              <a:rPr lang="cs-CZ" sz="1200" dirty="0"/>
              <a:t>předloženými žádostmi dominují (svým objemem) projekty modernizace železniční infrastruktury připravované SŽDC (8 žádostí, celkem požadováno z CEF přes 600 mil. EUR). </a:t>
            </a:r>
            <a:endParaRPr lang="cs-CZ" sz="1200" dirty="0" smtClean="0"/>
          </a:p>
          <a:p>
            <a:pPr lvl="2" algn="just"/>
            <a:r>
              <a:rPr lang="cs-CZ" sz="1200" dirty="0" smtClean="0"/>
              <a:t>O </a:t>
            </a:r>
            <a:r>
              <a:rPr lang="cs-CZ" sz="1200" dirty="0"/>
              <a:t>část prostředků svedou boj projekty zaměřené na dekarbonizaci dopravy prostřednictvím využití alternativních zdrojů paliv v dopravě, dále také projekty související s vnitrozemskou vodní dopravou, rozvojem systémů řízení pozemní i letecké dopravy, nebo přispívající k větší bezpečnosti a interoperabilitě železniční dopravy. </a:t>
            </a:r>
          </a:p>
          <a:p>
            <a:pPr lvl="2" algn="just"/>
            <a:r>
              <a:rPr lang="cs-CZ" sz="1200" dirty="0"/>
              <a:t> První výsledky hodnocení budou známy pravděpodobně na konci května 2017. Definitivní výše částky, která byla přidělena vybraným projektům, pak bude stanovena ke konci tohoto roku po podpisu grantových dohod. Vybrané projekty budou realizovány do konce roku 2023.</a:t>
            </a:r>
            <a:endParaRPr lang="cs-CZ" sz="1200" dirty="0"/>
          </a:p>
          <a:p>
            <a:pPr lvl="2" algn="just"/>
            <a:r>
              <a:rPr lang="cs-CZ" sz="1200" dirty="0" smtClean="0"/>
              <a:t>Vybrané </a:t>
            </a:r>
            <a:r>
              <a:rPr lang="cs-CZ" sz="1200" dirty="0"/>
              <a:t>projekty budou realizovány do konce roku 2023.</a:t>
            </a:r>
          </a:p>
          <a:p>
            <a:endParaRPr lang="cs-CZ" sz="2000" dirty="0"/>
          </a:p>
        </p:txBody>
      </p:sp>
    </p:spTree>
    <p:extLst>
      <p:ext uri="{BB962C8B-B14F-4D97-AF65-F5344CB8AC3E}">
        <p14:creationId xmlns:p14="http://schemas.microsoft.com/office/powerpoint/2010/main" val="3120548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pro obsah 1"/>
          <p:cNvSpPr>
            <a:spLocks noGrp="1"/>
          </p:cNvSpPr>
          <p:nvPr>
            <p:ph sz="half" idx="1"/>
          </p:nvPr>
        </p:nvSpPr>
        <p:spPr>
          <a:xfrm>
            <a:off x="1403648" y="1124744"/>
            <a:ext cx="7740352" cy="4929188"/>
          </a:xfrm>
        </p:spPr>
        <p:txBody>
          <a:bodyPr/>
          <a:lstStyle/>
          <a:p>
            <a:pPr algn="just">
              <a:buFontTx/>
              <a:buChar char="-"/>
            </a:pPr>
            <a:r>
              <a:rPr lang="cs-CZ" altLang="cs-CZ" sz="2400" i="1" dirty="0" smtClean="0"/>
              <a:t>Dokončit </a:t>
            </a:r>
            <a:r>
              <a:rPr lang="cs-CZ" altLang="cs-CZ" sz="2400" i="1" dirty="0" smtClean="0"/>
              <a:t>přípravu hlavních staveb včetně výběrových řízení</a:t>
            </a:r>
          </a:p>
          <a:p>
            <a:pPr algn="just">
              <a:buFontTx/>
              <a:buChar char="-"/>
            </a:pPr>
            <a:r>
              <a:rPr lang="cs-CZ" altLang="cs-CZ" sz="2400" i="1" dirty="0" smtClean="0"/>
              <a:t>Zahájit výběrová řízení na stavby roku 2018 </a:t>
            </a:r>
          </a:p>
          <a:p>
            <a:pPr algn="just">
              <a:buFontTx/>
              <a:buChar char="-"/>
            </a:pPr>
            <a:r>
              <a:rPr lang="cs-CZ" altLang="cs-CZ" sz="2400" i="1" dirty="0" smtClean="0"/>
              <a:t>Zajistit schválení projektů pro financování z EU v OPD II</a:t>
            </a:r>
          </a:p>
          <a:p>
            <a:pPr algn="just">
              <a:buFontTx/>
              <a:buChar char="-"/>
            </a:pPr>
            <a:r>
              <a:rPr lang="cs-CZ" altLang="cs-CZ" sz="2400" i="1" dirty="0" smtClean="0"/>
              <a:t>Implementace BIM do přípravy, realizace a provozu (vybrány pilotní projekty</a:t>
            </a:r>
            <a:r>
              <a:rPr lang="cs-CZ" altLang="cs-CZ" sz="2400" i="1" dirty="0" smtClean="0"/>
              <a:t>)</a:t>
            </a:r>
          </a:p>
          <a:p>
            <a:pPr algn="just">
              <a:buFontTx/>
              <a:buChar char="-"/>
            </a:pPr>
            <a:r>
              <a:rPr lang="cs-CZ" altLang="cs-CZ" sz="2400" i="1" dirty="0" smtClean="0"/>
              <a:t>Zajistit dostatek prostředků na opravy a údržbu</a:t>
            </a:r>
          </a:p>
          <a:p>
            <a:pPr algn="just">
              <a:buFontTx/>
              <a:buChar char="-"/>
            </a:pPr>
            <a:r>
              <a:rPr lang="cs-CZ" altLang="cs-CZ" sz="2400" i="1" dirty="0" smtClean="0"/>
              <a:t>Reálně spustit PPP projekt(y)</a:t>
            </a:r>
          </a:p>
          <a:p>
            <a:pPr algn="just">
              <a:buFontTx/>
              <a:buChar char="-"/>
            </a:pPr>
            <a:r>
              <a:rPr lang="cs-CZ" altLang="cs-CZ" sz="2400" i="1" dirty="0" smtClean="0"/>
              <a:t>Systémově vyřešit financování krajských silnic a výstavbu VRT</a:t>
            </a:r>
          </a:p>
          <a:p>
            <a:pPr algn="just">
              <a:buFontTx/>
              <a:buChar char="-"/>
            </a:pPr>
            <a:r>
              <a:rPr lang="cs-CZ" altLang="cs-CZ" sz="2400" i="1" dirty="0" smtClean="0"/>
              <a:t>Zahájit diskuzi o financování 2020</a:t>
            </a:r>
            <a:r>
              <a:rPr lang="en-US" altLang="cs-CZ" sz="2400" i="1" dirty="0" smtClean="0"/>
              <a:t>+</a:t>
            </a:r>
            <a:endParaRPr lang="cs-CZ" altLang="cs-CZ" sz="2400" i="1" dirty="0" smtClean="0"/>
          </a:p>
          <a:p>
            <a:pPr algn="just">
              <a:buFontTx/>
              <a:buChar char="-"/>
            </a:pPr>
            <a:endParaRPr lang="cs-CZ" altLang="cs-CZ" sz="2000" b="1" i="1" dirty="0" smtClean="0"/>
          </a:p>
          <a:p>
            <a:pPr algn="just">
              <a:buFontTx/>
              <a:buChar char="-"/>
            </a:pPr>
            <a:endParaRPr lang="cs-CZ" altLang="cs-CZ" sz="2000" b="1" i="1" dirty="0"/>
          </a:p>
          <a:p>
            <a:pPr algn="just">
              <a:buFontTx/>
              <a:buChar char="-"/>
            </a:pPr>
            <a:endParaRPr lang="cs-CZ" altLang="cs-CZ" sz="2000" b="1" i="1" dirty="0" smtClean="0"/>
          </a:p>
          <a:p>
            <a:pPr algn="just">
              <a:buFontTx/>
              <a:buChar char="-"/>
            </a:pPr>
            <a:endParaRPr lang="cs-CZ" altLang="cs-CZ" sz="2000" b="1" i="1" dirty="0"/>
          </a:p>
        </p:txBody>
      </p:sp>
      <p:sp>
        <p:nvSpPr>
          <p:cNvPr id="5122" name="Rectangle 273"/>
          <p:cNvSpPr>
            <a:spLocks noGrp="1" noChangeArrowheads="1"/>
          </p:cNvSpPr>
          <p:nvPr>
            <p:ph type="title"/>
          </p:nvPr>
        </p:nvSpPr>
        <p:spPr>
          <a:xfrm>
            <a:off x="1403648" y="188913"/>
            <a:ext cx="6851104" cy="719137"/>
          </a:xfrm>
        </p:spPr>
        <p:txBody>
          <a:bodyPr/>
          <a:lstStyle/>
          <a:p>
            <a:pPr algn="just"/>
            <a:r>
              <a:rPr lang="cs-CZ" sz="2000" dirty="0" smtClean="0"/>
              <a:t>A co </a:t>
            </a:r>
            <a:r>
              <a:rPr lang="cs-CZ" sz="2000" dirty="0"/>
              <a:t>dál  - </a:t>
            </a:r>
            <a:r>
              <a:rPr lang="cs-CZ" sz="2000" dirty="0" smtClean="0"/>
              <a:t>strategie na další roky</a:t>
            </a:r>
            <a:endParaRPr lang="cs-CZ" altLang="cs-CZ" sz="2000" i="1" dirty="0"/>
          </a:p>
        </p:txBody>
      </p:sp>
    </p:spTree>
    <p:extLst>
      <p:ext uri="{BB962C8B-B14F-4D97-AF65-F5344CB8AC3E}">
        <p14:creationId xmlns:p14="http://schemas.microsoft.com/office/powerpoint/2010/main" val="3804929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zor_ppt.pot [režim kompatibility]" id="{BEFF2CE5-7837-49CA-A715-9CC4AE063F65}" vid="{A91DDC9C-5E80-4038-8012-FDBFDF2C7BE1}"/>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vzor_ppt</Template>
  <TotalTime>1913</TotalTime>
  <Words>860</Words>
  <Application>Microsoft Office PowerPoint</Application>
  <PresentationFormat>Předvádění na obrazovce (4:3)</PresentationFormat>
  <Paragraphs>95</Paragraphs>
  <Slides>10</Slides>
  <Notes>8</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10</vt:i4>
      </vt:variant>
    </vt:vector>
  </HeadingPairs>
  <TitlesOfParts>
    <vt:vector size="17" baseType="lpstr">
      <vt:lpstr>Arial</vt:lpstr>
      <vt:lpstr>Calibri</vt:lpstr>
      <vt:lpstr>Times New Roman</vt:lpstr>
      <vt:lpstr>Verdana</vt:lpstr>
      <vt:lpstr>Wingdings</vt:lpstr>
      <vt:lpstr>Výchozí návrh</vt:lpstr>
      <vt:lpstr>List</vt:lpstr>
      <vt:lpstr>Financování dopravní infrastruktury </vt:lpstr>
      <vt:lpstr>1) Podpora přípravy staveb  - Legislativní úpravy</vt:lpstr>
      <vt:lpstr>1) Podpora přípravy staveb - Modernizovat a zpřesnit metodické prostředí</vt:lpstr>
      <vt:lpstr>1) Podpora přípravy staveb - finance</vt:lpstr>
      <vt:lpstr>Dočerpat EU  zdroje pro roky 2007 – 2013</vt:lpstr>
      <vt:lpstr>Dočerpat EU  zdroje pro roky 2014 – 2020</vt:lpstr>
      <vt:lpstr>Rozběhnout čerpání EU 2014 – 2020 – čerpání OPD</vt:lpstr>
      <vt:lpstr>Stav čerpání prostředků CEF</vt:lpstr>
      <vt:lpstr>A co dál  - strategie na další roky</vt:lpstr>
      <vt:lpstr>Prezentace aplikace PowerPoint</vt:lpstr>
    </vt:vector>
  </TitlesOfParts>
  <Company>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Straková Eva Mgr.</dc:creator>
  <cp:lastModifiedBy>Čoček Tomáš Ing. Ph.D.</cp:lastModifiedBy>
  <cp:revision>164</cp:revision>
  <cp:lastPrinted>2016-05-11T10:34:10Z</cp:lastPrinted>
  <dcterms:created xsi:type="dcterms:W3CDTF">2016-04-28T10:10:51Z</dcterms:created>
  <dcterms:modified xsi:type="dcterms:W3CDTF">2017-04-10T09:21:58Z</dcterms:modified>
</cp:coreProperties>
</file>