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6"/>
  </p:sldMasterIdLst>
  <p:notesMasterIdLst>
    <p:notesMasterId r:id="rId30"/>
  </p:notesMasterIdLst>
  <p:handoutMasterIdLst>
    <p:handoutMasterId r:id="rId31"/>
  </p:handoutMasterIdLst>
  <p:sldIdLst>
    <p:sldId id="256" r:id="rId7"/>
    <p:sldId id="304" r:id="rId8"/>
    <p:sldId id="305" r:id="rId9"/>
    <p:sldId id="302" r:id="rId10"/>
    <p:sldId id="306" r:id="rId11"/>
    <p:sldId id="286" r:id="rId12"/>
    <p:sldId id="298" r:id="rId13"/>
    <p:sldId id="288" r:id="rId14"/>
    <p:sldId id="289" r:id="rId15"/>
    <p:sldId id="290" r:id="rId16"/>
    <p:sldId id="291" r:id="rId17"/>
    <p:sldId id="295" r:id="rId18"/>
    <p:sldId id="292" r:id="rId19"/>
    <p:sldId id="293" r:id="rId20"/>
    <p:sldId id="300" r:id="rId21"/>
    <p:sldId id="294" r:id="rId22"/>
    <p:sldId id="296" r:id="rId23"/>
    <p:sldId id="268" r:id="rId24"/>
    <p:sldId id="269" r:id="rId25"/>
    <p:sldId id="270" r:id="rId26"/>
    <p:sldId id="271" r:id="rId27"/>
    <p:sldId id="301" r:id="rId28"/>
    <p:sldId id="267" r:id="rId29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93BB"/>
    <a:srgbClr val="004B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83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presProps" Target="pres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86225-295D-A64C-A519-C36DD8A2141F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FB1756-B078-3F40-BA13-90161796F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6126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E9DCB7-B2A8-4934-BB84-52C706D66320}" type="datetimeFigureOut">
              <a:rPr lang="cs-CZ" smtClean="0"/>
              <a:t>05.04.2018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B554B0-7C55-49B0-A304-B485D9BDC2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1475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B554B0-7C55-49B0-A304-B485D9BDC23C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8612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FA6504-ED83-194E-8E3E-DC4DD2C6136A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04F03B-5BE8-984A-B48B-61B4B829F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554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50802"/>
            <a:ext cx="8229600" cy="397536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593BB"/>
                </a:solidFill>
              </a:defRPr>
            </a:lvl1pPr>
          </a:lstStyle>
          <a:p>
            <a:fld id="{F3FA6504-ED83-194E-8E3E-DC4DD2C6136A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593BB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593BB"/>
                </a:solidFill>
              </a:defRPr>
            </a:lvl1pPr>
          </a:lstStyle>
          <a:p>
            <a:fld id="{F004F03B-5BE8-984A-B48B-61B4B829FE9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442746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200" b="1" i="0" spc="0" baseline="0">
                <a:solidFill>
                  <a:srgbClr val="004B8E"/>
                </a:solidFill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066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rgbClr val="004B8E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rgbClr val="1593BB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593BB"/>
                </a:solidFill>
              </a:defRPr>
            </a:lvl1pPr>
          </a:lstStyle>
          <a:p>
            <a:fld id="{F3FA6504-ED83-194E-8E3E-DC4DD2C6136A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593BB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04F03B-5BE8-984A-B48B-61B4B829F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031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06426"/>
            <a:ext cx="4038600" cy="391973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6426"/>
            <a:ext cx="4038600" cy="391973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593BB"/>
                </a:solidFill>
              </a:defRPr>
            </a:lvl1pPr>
          </a:lstStyle>
          <a:p>
            <a:fld id="{F3FA6504-ED83-194E-8E3E-DC4DD2C6136A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593BB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593BB"/>
                </a:solidFill>
              </a:defRPr>
            </a:lvl1pPr>
          </a:lstStyle>
          <a:p>
            <a:fld id="{F004F03B-5BE8-984A-B48B-61B4B829FE9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442746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200" b="1" i="0" spc="0" baseline="0">
                <a:solidFill>
                  <a:srgbClr val="004B8E"/>
                </a:solidFill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26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81999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1593BB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721761"/>
            <a:ext cx="4040188" cy="340440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081999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1593BB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721761"/>
            <a:ext cx="4041775" cy="340440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FA6504-ED83-194E-8E3E-DC4DD2C6136A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04F03B-5BE8-984A-B48B-61B4B829FE9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442746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200" b="1" i="0" spc="0" baseline="0">
                <a:solidFill>
                  <a:srgbClr val="004B8E"/>
                </a:solidFill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331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1593BB"/>
                </a:solidFill>
                <a:latin typeface="+mn-lt"/>
                <a:cs typeface="Arial"/>
              </a:defRPr>
            </a:lvl1pPr>
          </a:lstStyle>
          <a:p>
            <a:fld id="{F3FA6504-ED83-194E-8E3E-DC4DD2C6136A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593BB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593BB"/>
                </a:solidFill>
              </a:defRPr>
            </a:lvl1pPr>
          </a:lstStyle>
          <a:p>
            <a:fld id="{F004F03B-5BE8-984A-B48B-61B4B829FE9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442746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200" b="1" i="0" spc="0" baseline="0">
                <a:solidFill>
                  <a:srgbClr val="004B8E"/>
                </a:solidFill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998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593BB"/>
                </a:solidFill>
              </a:defRPr>
            </a:lvl1pPr>
          </a:lstStyle>
          <a:p>
            <a:fld id="{F3FA6504-ED83-194E-8E3E-DC4DD2C6136A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593BB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593BB"/>
                </a:solidFill>
              </a:defRPr>
            </a:lvl1pPr>
          </a:lstStyle>
          <a:p>
            <a:fld id="{F004F03B-5BE8-984A-B48B-61B4B829F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207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999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88780"/>
            <a:ext cx="7772400" cy="1083292"/>
          </a:xfrm>
        </p:spPr>
        <p:txBody>
          <a:bodyPr/>
          <a:lstStyle/>
          <a:p>
            <a:r>
              <a:rPr lang="cs-CZ" sz="2800" b="1" dirty="0">
                <a:solidFill>
                  <a:srgbClr val="002060"/>
                </a:solidFill>
              </a:rPr>
              <a:t>Perspektiva financování ze zdrojů EU po roce 2020</a:t>
            </a:r>
            <a:endParaRPr lang="en-US" sz="2800" b="1" dirty="0">
              <a:solidFill>
                <a:srgbClr val="004B8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2400" dirty="0">
                <a:solidFill>
                  <a:srgbClr val="1593BB"/>
                </a:solidFill>
              </a:rPr>
              <a:t>Petr Zahradník</a:t>
            </a:r>
          </a:p>
          <a:p>
            <a:endParaRPr lang="cs-CZ" dirty="0">
              <a:solidFill>
                <a:srgbClr val="1593BB"/>
              </a:solidFill>
            </a:endParaRPr>
          </a:p>
          <a:p>
            <a:r>
              <a:rPr lang="cs-CZ" sz="1400" dirty="0">
                <a:solidFill>
                  <a:srgbClr val="1593BB"/>
                </a:solidFill>
              </a:rPr>
              <a:t>Připraveno pro Moravské dopravní fórum,</a:t>
            </a:r>
          </a:p>
          <a:p>
            <a:endParaRPr lang="cs-CZ" sz="1400" dirty="0">
              <a:solidFill>
                <a:srgbClr val="1593BB"/>
              </a:solidFill>
            </a:endParaRPr>
          </a:p>
          <a:p>
            <a:endParaRPr lang="cs-CZ" sz="1400" dirty="0">
              <a:solidFill>
                <a:srgbClr val="1593BB"/>
              </a:solidFill>
            </a:endParaRPr>
          </a:p>
          <a:p>
            <a:r>
              <a:rPr lang="cs-CZ" sz="1400" dirty="0">
                <a:solidFill>
                  <a:srgbClr val="1593BB"/>
                </a:solidFill>
              </a:rPr>
              <a:t>Olomouc,</a:t>
            </a:r>
          </a:p>
          <a:p>
            <a:r>
              <a:rPr lang="cs-CZ" sz="1400" dirty="0">
                <a:solidFill>
                  <a:srgbClr val="1593BB"/>
                </a:solidFill>
              </a:rPr>
              <a:t>duben 2018</a:t>
            </a:r>
            <a:endParaRPr lang="en-US" sz="1400" dirty="0">
              <a:solidFill>
                <a:srgbClr val="1593B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43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0853" y="1816623"/>
            <a:ext cx="8229600" cy="3977768"/>
          </a:xfrm>
        </p:spPr>
        <p:txBody>
          <a:bodyPr/>
          <a:lstStyle/>
          <a:p>
            <a:pPr>
              <a:buFontTx/>
              <a:buChar char="-"/>
            </a:pPr>
            <a:endParaRPr lang="cs-CZ" sz="2200" b="1" cap="small" dirty="0"/>
          </a:p>
          <a:p>
            <a:pPr algn="just">
              <a:buFontTx/>
              <a:buChar char="-"/>
            </a:pPr>
            <a:r>
              <a:rPr lang="cs-CZ" sz="2200" b="1" cap="small" dirty="0"/>
              <a:t>Další posílení důrazu na návratnost: další rozšíření prostoru pro finanční nástroje + převzetí principů (resp. inspirace jimi) Evropského fondu pro strategické investice (EFSI) na jednotlivé relevantní kapitoly Rozpočtu EU; je dosti možné, že pro určitý typ podpory již jiné možnosti než finanční nástroje k dispozici nebudou; pozvolná cesta k tomu, že Rozpočet EU již nebude přímý zdroj financování, ale garanční nástroj, umožňující zapojení soukromých nebo národních veřejných zdrojů (které by jinak do těchto projektů nešly);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251751"/>
            <a:ext cx="8229600" cy="597279"/>
          </a:xfrm>
        </p:spPr>
        <p:txBody>
          <a:bodyPr/>
          <a:lstStyle/>
          <a:p>
            <a:r>
              <a:rPr lang="cs-CZ" sz="2800" dirty="0"/>
              <a:t>UVAŽOVANÉ NOVÉ PRVKY PRO PŘÍŠTÍ OBDOBÍ</a:t>
            </a:r>
          </a:p>
        </p:txBody>
      </p:sp>
    </p:spTree>
    <p:extLst>
      <p:ext uri="{BB962C8B-B14F-4D97-AF65-F5344CB8AC3E}">
        <p14:creationId xmlns:p14="http://schemas.microsoft.com/office/powerpoint/2010/main" val="36618795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38715" y="1307374"/>
            <a:ext cx="8229600" cy="3880114"/>
          </a:xfrm>
        </p:spPr>
        <p:txBody>
          <a:bodyPr/>
          <a:lstStyle/>
          <a:p>
            <a:pPr>
              <a:buFontTx/>
              <a:buChar char="-"/>
            </a:pPr>
            <a:endParaRPr lang="cs-CZ" sz="2200" b="1" cap="small" dirty="0"/>
          </a:p>
          <a:p>
            <a:pPr algn="just">
              <a:buFontTx/>
              <a:buChar char="-"/>
            </a:pPr>
            <a:r>
              <a:rPr lang="cs-CZ" sz="2000" b="1" cap="small" dirty="0"/>
              <a:t>Přehodnocení vah jednotlivých kapitol: souvisí s odpovědí na otázku, zda váhy jednotlivých kapitol odpovídají nynějším a budoucím potřebám EU; velmi často zaměřeny například na smysl nynější podoby Společné zemědělské politiky; zřejmě přesahuje časový rámec pro začátek příští finanční perspektivy; na druhou stranu potřebnost navýšení společných výdajů na bezpečnost; součástí je též snaha o odstranění duplicit, existujících mezi jednotlivými kapitolami Rozpočtu EU (jedna a ta samá potřeba je podporována z různých „kapes“ Rozpočtu EU podle různých pravidel);</a:t>
            </a:r>
          </a:p>
          <a:p>
            <a:pPr algn="just">
              <a:buFontTx/>
              <a:buChar char="-"/>
            </a:pPr>
            <a:r>
              <a:rPr lang="cs-CZ" sz="2000" b="1" cap="small" dirty="0"/>
              <a:t>Posílení výkonnostně-motivačních nástrojů: snaha o maximalizaci </a:t>
            </a:r>
            <a:r>
              <a:rPr lang="cs-CZ" sz="2000" b="1" cap="small" dirty="0" err="1"/>
              <a:t>value</a:t>
            </a:r>
            <a:r>
              <a:rPr lang="cs-CZ" sz="2000" b="1" cap="small" dirty="0"/>
              <a:t> </a:t>
            </a:r>
            <a:r>
              <a:rPr lang="cs-CZ" sz="2000" b="1" cap="small" dirty="0" err="1"/>
              <a:t>for</a:t>
            </a:r>
            <a:r>
              <a:rPr lang="cs-CZ" sz="2000" b="1" cap="small" dirty="0"/>
              <a:t> </a:t>
            </a:r>
            <a:r>
              <a:rPr lang="cs-CZ" sz="2000" b="1" cap="small" dirty="0" err="1"/>
              <a:t>money</a:t>
            </a:r>
            <a:r>
              <a:rPr lang="cs-CZ" sz="2000" b="1" cap="small" dirty="0"/>
              <a:t>; nejen dosažení vyčíslitelného efektu (výsledky a výkonnost), ale též úspornost vynakládání prostředků; zajistit lze i vhodnou koordinací projektů a posílením integrovaného přístupu v rámci daného území;   </a:t>
            </a:r>
          </a:p>
          <a:p>
            <a:pPr>
              <a:buFontTx/>
              <a:buChar char="-"/>
            </a:pPr>
            <a:endParaRPr lang="cs-CZ" sz="2200" b="1" cap="small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180730"/>
            <a:ext cx="8229600" cy="522643"/>
          </a:xfrm>
        </p:spPr>
        <p:txBody>
          <a:bodyPr/>
          <a:lstStyle/>
          <a:p>
            <a:r>
              <a:rPr lang="cs-CZ" sz="2800" dirty="0"/>
              <a:t>UVAŽOVANÉ NOVÉ PRVKY PRO PŘÍŠTÍ OBDOBÍ</a:t>
            </a:r>
          </a:p>
        </p:txBody>
      </p:sp>
    </p:spTree>
    <p:extLst>
      <p:ext uri="{BB962C8B-B14F-4D97-AF65-F5344CB8AC3E}">
        <p14:creationId xmlns:p14="http://schemas.microsoft.com/office/powerpoint/2010/main" val="42529799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76279" y="1890000"/>
            <a:ext cx="8229600" cy="3880114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cs-CZ" sz="2000" b="1" cap="small" dirty="0"/>
              <a:t>Fiskální kapacita euro-zóny: zvažována možnost (z pohledu České republiky riziko) vyčlenění autonomního rozpočtu euro-zóny; zvláště po </a:t>
            </a:r>
            <a:r>
              <a:rPr lang="cs-CZ" sz="2000" b="1" cap="small" dirty="0" err="1"/>
              <a:t>brexitu</a:t>
            </a:r>
            <a:r>
              <a:rPr lang="cs-CZ" sz="2000" b="1" cap="small" dirty="0"/>
              <a:t> = konec koheze v České republice; Řešení: silná linie euro-zóny v jediném Rozpočtu EU;</a:t>
            </a:r>
          </a:p>
          <a:p>
            <a:pPr algn="just">
              <a:buFontTx/>
              <a:buChar char="-"/>
            </a:pPr>
            <a:r>
              <a:rPr lang="cs-CZ" sz="2000" b="1" cap="small" dirty="0"/>
              <a:t>Parametr </a:t>
            </a:r>
            <a:r>
              <a:rPr lang="cs-CZ" sz="2000" b="1" cap="small" dirty="0" err="1"/>
              <a:t>brexit</a:t>
            </a:r>
            <a:r>
              <a:rPr lang="cs-CZ" sz="2000" b="1" cap="small" dirty="0"/>
              <a:t>: není nutné přeceňovat přímé dopady (nejsou zas tak zásadní; Británie sice přispívá do Rozpočtu EU 12,5%, ale poměrně významně i čerpá); důležitější jsou nepřímé dopady – „efekt statistického zbohatnutí“ na kategorizaci regionů – potřeba nepodcenit </a:t>
            </a:r>
            <a:r>
              <a:rPr lang="cs-CZ" sz="2000" b="1" cap="small" dirty="0" err="1"/>
              <a:t>phasing-out</a:t>
            </a:r>
            <a:r>
              <a:rPr lang="cs-CZ" sz="2000" b="1" cap="small" dirty="0"/>
              <a:t>; úvahy, že nová finanční perspektiva by z praktických důvodů začala „den po </a:t>
            </a:r>
            <a:r>
              <a:rPr lang="cs-CZ" sz="2000" b="1" cap="small" dirty="0" err="1"/>
              <a:t>brexitu</a:t>
            </a:r>
            <a:r>
              <a:rPr lang="cs-CZ" sz="2000" b="1" cap="small" dirty="0"/>
              <a:t>“;</a:t>
            </a:r>
          </a:p>
          <a:p>
            <a:pPr algn="just">
              <a:buFontTx/>
              <a:buChar char="-"/>
            </a:pPr>
            <a:r>
              <a:rPr lang="cs-CZ" sz="2000" b="1" cap="small" dirty="0"/>
              <a:t>Pozitivní fiskální postoj: využít EFSI jako nástroje pro podporu investic s tolerancí vůči kritériím Paktu stability a růstu; souvisí s potřebou překonání negativní investiční mezery v EU (největší překážka silnějšímu hospodářskému růstu v EU); souvisí též s předpokládanou aktivnější rolí EFSI; nicméně, více než Rozpočtu EU se týká rozpočtů členských států   </a:t>
            </a:r>
          </a:p>
          <a:p>
            <a:pPr>
              <a:buFontTx/>
              <a:buChar char="-"/>
            </a:pPr>
            <a:endParaRPr lang="cs-CZ" sz="2200" b="1" cap="small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180731"/>
            <a:ext cx="8229600" cy="534782"/>
          </a:xfrm>
        </p:spPr>
        <p:txBody>
          <a:bodyPr/>
          <a:lstStyle/>
          <a:p>
            <a:r>
              <a:rPr lang="cs-CZ" sz="2800" dirty="0"/>
              <a:t>UVAŽOVANÉ NOVÉ PRVKY PRO PŘÍŠTÍ OBDOBÍ</a:t>
            </a:r>
          </a:p>
        </p:txBody>
      </p:sp>
    </p:spTree>
    <p:extLst>
      <p:ext uri="{BB962C8B-B14F-4D97-AF65-F5344CB8AC3E}">
        <p14:creationId xmlns:p14="http://schemas.microsoft.com/office/powerpoint/2010/main" val="35236264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864311"/>
            <a:ext cx="8229600" cy="4261853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cs-CZ" sz="2000" b="1" cap="small" dirty="0"/>
              <a:t>Každý členský stát a region EU se bude muset připravit na podmínky a rámec daleko silnějšího dosahování výsledků, kterých má finanční podpora dosáhnout;</a:t>
            </a:r>
          </a:p>
          <a:p>
            <a:pPr algn="just">
              <a:buFontTx/>
              <a:buChar char="-"/>
            </a:pPr>
            <a:r>
              <a:rPr lang="cs-CZ" sz="2000" b="1" cap="small" dirty="0"/>
              <a:t>Projevem posíleného důrazu na výsledky a výkonnost se stane potřeba vyhodnocování správnosti a oprávněnosti regulačních pravidel, upravujících vynakládání zdrojů Rozpočtu EU (například prostřednictvím RIA);</a:t>
            </a:r>
          </a:p>
          <a:p>
            <a:pPr algn="just">
              <a:buFontTx/>
              <a:buChar char="-"/>
            </a:pPr>
            <a:r>
              <a:rPr lang="cs-CZ" sz="2000" b="1" cap="small" dirty="0"/>
              <a:t>S ohledem na zesílený důraz na výsledky a důsledné dodržování nových kohezních prvků pro období 2014 – 2020 se zřejmě dále ztíží dostupnost zdrojů; naopak pro kvalitativně dobře připravené projekty by mělo být dostatečné množství prostředků;</a:t>
            </a:r>
          </a:p>
          <a:p>
            <a:pPr algn="just">
              <a:buFontTx/>
              <a:buChar char="-"/>
            </a:pPr>
            <a:r>
              <a:rPr lang="cs-CZ" sz="2000" b="1" cap="small" dirty="0"/>
              <a:t>Významným krokem k dosahování odpovídajících výsledků má být silnější propojení příspěvků Rozpočtu EU s hlavní ekonomickou strategií EU (pokračovatelem nynější Strategie Evropa 2020) a procesem Evropského semestru a Specifickými doporučeními Rady   </a:t>
            </a:r>
          </a:p>
          <a:p>
            <a:pPr>
              <a:buFontTx/>
              <a:buChar char="-"/>
            </a:pPr>
            <a:endParaRPr lang="cs-CZ" sz="2200" b="1" cap="small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349407"/>
            <a:ext cx="8229600" cy="656948"/>
          </a:xfrm>
        </p:spPr>
        <p:txBody>
          <a:bodyPr/>
          <a:lstStyle/>
          <a:p>
            <a:r>
              <a:rPr lang="cs-CZ" sz="2800" dirty="0"/>
              <a:t>DÍLČÍ ZÁVĚRY</a:t>
            </a:r>
          </a:p>
        </p:txBody>
      </p:sp>
    </p:spTree>
    <p:extLst>
      <p:ext uri="{BB962C8B-B14F-4D97-AF65-F5344CB8AC3E}">
        <p14:creationId xmlns:p14="http://schemas.microsoft.com/office/powerpoint/2010/main" val="25887820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784413"/>
            <a:ext cx="8229600" cy="4341752"/>
          </a:xfrm>
        </p:spPr>
        <p:txBody>
          <a:bodyPr/>
          <a:lstStyle/>
          <a:p>
            <a:pPr>
              <a:buFontTx/>
              <a:buChar char="-"/>
            </a:pPr>
            <a:endParaRPr lang="cs-CZ" sz="2000" b="1" cap="small" dirty="0"/>
          </a:p>
          <a:p>
            <a:pPr algn="just">
              <a:buFontTx/>
              <a:buChar char="-"/>
            </a:pPr>
            <a:r>
              <a:rPr lang="cs-CZ" sz="2000" b="1" cap="small" dirty="0"/>
              <a:t>Měl by být současně vytvořen tlak na zjednodušení celého procesu, který se mezitím stal mimořádně složitým a komplikovaným;</a:t>
            </a:r>
          </a:p>
          <a:p>
            <a:pPr algn="just">
              <a:buFontTx/>
              <a:buChar char="-"/>
            </a:pPr>
            <a:r>
              <a:rPr lang="cs-CZ" sz="2000" b="1" cap="small" dirty="0"/>
              <a:t>Snaha o podporu projektů, které vykazují přínos pro EU jako celek (EU </a:t>
            </a:r>
            <a:r>
              <a:rPr lang="cs-CZ" sz="2000" b="1" cap="small" dirty="0" err="1"/>
              <a:t>Added</a:t>
            </a:r>
            <a:r>
              <a:rPr lang="cs-CZ" sz="2000" b="1" cap="small" dirty="0"/>
              <a:t> </a:t>
            </a:r>
            <a:r>
              <a:rPr lang="cs-CZ" sz="2000" b="1" cap="small" dirty="0" err="1"/>
              <a:t>Value</a:t>
            </a:r>
            <a:r>
              <a:rPr lang="cs-CZ" sz="2000" b="1" cap="small" dirty="0"/>
              <a:t>); projev zesílené tematické koncentrace a </a:t>
            </a:r>
            <a:r>
              <a:rPr lang="cs-CZ" sz="2000" b="1" cap="small" dirty="0" err="1"/>
              <a:t>kondicionalit</a:t>
            </a:r>
            <a:r>
              <a:rPr lang="cs-CZ" sz="2000" b="1" cap="small" dirty="0"/>
              <a:t>; může vést k omezení či zamezení možností podporovat určité konkrétní oblasti (zvláště čistě lokálně zaměřené projekty především bohulibého charakteru);</a:t>
            </a:r>
          </a:p>
          <a:p>
            <a:pPr algn="just">
              <a:buFontTx/>
              <a:buChar char="-"/>
            </a:pPr>
            <a:r>
              <a:rPr lang="cs-CZ" sz="2000" b="1" cap="small" dirty="0"/>
              <a:t>Vyhodnocení zapojení zcela nových prvků, které jsou do reformy financování EU v současnosti navrhovány a uvažovány;</a:t>
            </a:r>
          </a:p>
          <a:p>
            <a:pPr algn="just">
              <a:buFontTx/>
              <a:buChar char="-"/>
            </a:pPr>
            <a:r>
              <a:rPr lang="cs-CZ" sz="2000" b="1" cap="small" dirty="0"/>
              <a:t>Velmi zásadní bude podoba jednotlivých kapitol budoucího rozpočtového rámce a to, zda se podaří dále redukovat výdaje na zemědělství a naopak posílit kapitolu zaměřenou na bezpečnost</a:t>
            </a:r>
          </a:p>
          <a:p>
            <a:pPr marL="0" indent="0">
              <a:buNone/>
            </a:pPr>
            <a:endParaRPr lang="cs-CZ" sz="2000" b="1" cap="small" dirty="0"/>
          </a:p>
          <a:p>
            <a:pPr>
              <a:buFontTx/>
              <a:buChar char="-"/>
            </a:pPr>
            <a:endParaRPr lang="cs-CZ" sz="2200" b="1" cap="small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349407"/>
            <a:ext cx="8229600" cy="656948"/>
          </a:xfrm>
        </p:spPr>
        <p:txBody>
          <a:bodyPr/>
          <a:lstStyle/>
          <a:p>
            <a:r>
              <a:rPr lang="cs-CZ" sz="2800" dirty="0"/>
              <a:t>DÍLČÍ ZÁVĚRY</a:t>
            </a:r>
          </a:p>
        </p:txBody>
      </p:sp>
    </p:spTree>
    <p:extLst>
      <p:ext uri="{BB962C8B-B14F-4D97-AF65-F5344CB8AC3E}">
        <p14:creationId xmlns:p14="http://schemas.microsoft.com/office/powerpoint/2010/main" val="5947089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784413"/>
            <a:ext cx="8229600" cy="4341752"/>
          </a:xfrm>
        </p:spPr>
        <p:txBody>
          <a:bodyPr/>
          <a:lstStyle/>
          <a:p>
            <a:pPr algn="just">
              <a:buFontTx/>
              <a:buChar char="-"/>
            </a:pPr>
            <a:endParaRPr lang="cs-CZ" sz="2000" b="1" cap="small" dirty="0"/>
          </a:p>
          <a:p>
            <a:pPr algn="just">
              <a:buFontTx/>
              <a:buChar char="-"/>
            </a:pPr>
            <a:r>
              <a:rPr lang="cs-CZ" sz="2000" b="1" cap="small" dirty="0"/>
              <a:t>Zcela zásadní jsou též úvahy spojené s flexibilitou, které mohou zcela změnit celý rozpočtový proces, na kterém dosud Rozpočet EU stojí – na výdajové, ale zejména na příjmové straně;</a:t>
            </a:r>
          </a:p>
          <a:p>
            <a:pPr algn="just">
              <a:buFontTx/>
              <a:buChar char="-"/>
            </a:pPr>
            <a:r>
              <a:rPr lang="cs-CZ" sz="2000" b="1" cap="small" dirty="0"/>
              <a:t>Fiskální kapacita euro-zóny, resp. snaha o vytvoření rozpočtu euro-zóny, by bez zajištění dodatečných vazeb na Rozpočet EU znamenala faktický konec kohezní politiky u nás</a:t>
            </a:r>
          </a:p>
          <a:p>
            <a:pPr>
              <a:buFontTx/>
              <a:buChar char="-"/>
            </a:pPr>
            <a:endParaRPr lang="cs-CZ" sz="2200" b="1" cap="small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349407"/>
            <a:ext cx="8229600" cy="656948"/>
          </a:xfrm>
        </p:spPr>
        <p:txBody>
          <a:bodyPr/>
          <a:lstStyle/>
          <a:p>
            <a:r>
              <a:rPr lang="cs-CZ" sz="2800" dirty="0"/>
              <a:t>DÍLČÍ ZÁVĚRY</a:t>
            </a:r>
          </a:p>
        </p:txBody>
      </p:sp>
    </p:spTree>
    <p:extLst>
      <p:ext uri="{BB962C8B-B14F-4D97-AF65-F5344CB8AC3E}">
        <p14:creationId xmlns:p14="http://schemas.microsoft.com/office/powerpoint/2010/main" val="24225432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784413"/>
            <a:ext cx="8229600" cy="4341752"/>
          </a:xfrm>
        </p:spPr>
        <p:txBody>
          <a:bodyPr/>
          <a:lstStyle/>
          <a:p>
            <a:pPr>
              <a:buFontTx/>
              <a:buChar char="-"/>
            </a:pPr>
            <a:endParaRPr lang="cs-CZ" sz="1800" b="1" cap="small" dirty="0"/>
          </a:p>
          <a:p>
            <a:pPr>
              <a:buFontTx/>
              <a:buChar char="-"/>
            </a:pPr>
            <a:endParaRPr lang="cs-CZ" sz="1800" b="1" cap="small" dirty="0"/>
          </a:p>
          <a:p>
            <a:pPr algn="just">
              <a:buFontTx/>
              <a:buChar char="-"/>
            </a:pPr>
            <a:r>
              <a:rPr lang="cs-CZ" sz="1800" b="1" cap="small" dirty="0"/>
              <a:t>Předpoklad: rozhodujícím indikátorem pro stanovení intenzity čerpání prostředků kohezní politiky EU v příštím období zůstane souhrnný indikátor HDP na obyvatele; období 2014 – 2020: regionální klasifikace vůči třem typům regionů (do 75% průměru EU; 75% - 90%; nad 90%); čím nižší hodnota ekonomické vyspělosti, tím více disponibilních prostředků v rámci kohezní politiky;</a:t>
            </a:r>
          </a:p>
          <a:p>
            <a:pPr algn="just">
              <a:buFontTx/>
              <a:buChar char="-"/>
            </a:pPr>
            <a:r>
              <a:rPr lang="cs-CZ" sz="1800" b="1" cap="small" dirty="0"/>
              <a:t>Regiony v České republice: zatím stále jednobarevné zařazení (s výjimkou Prahy) – do kategorie do 75%; tato homogenita by mohla být v následujícím období prolomena; vedle více méně silné konvergence vůči EU, začínají některé regiony vykazovat dynamickou konvergenci i vůči průměru České republiky</a:t>
            </a:r>
          </a:p>
          <a:p>
            <a:pPr>
              <a:buFontTx/>
              <a:buChar char="-"/>
            </a:pPr>
            <a:endParaRPr lang="cs-CZ" sz="2200" b="1" cap="small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349407"/>
            <a:ext cx="8229600" cy="656948"/>
          </a:xfrm>
        </p:spPr>
        <p:txBody>
          <a:bodyPr/>
          <a:lstStyle/>
          <a:p>
            <a:r>
              <a:rPr lang="cs-CZ" sz="2800" dirty="0"/>
              <a:t>ODHAD SOCIO-EKONOMICKÝCH PARAMETRŮ REGIONÁLNÍHO ROZVOJE</a:t>
            </a:r>
          </a:p>
        </p:txBody>
      </p:sp>
    </p:spTree>
    <p:extLst>
      <p:ext uri="{BB962C8B-B14F-4D97-AF65-F5344CB8AC3E}">
        <p14:creationId xmlns:p14="http://schemas.microsoft.com/office/powerpoint/2010/main" val="16380866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784413"/>
            <a:ext cx="8229600" cy="4341752"/>
          </a:xfrm>
        </p:spPr>
        <p:txBody>
          <a:bodyPr/>
          <a:lstStyle/>
          <a:p>
            <a:pPr>
              <a:buFontTx/>
              <a:buChar char="-"/>
            </a:pPr>
            <a:endParaRPr lang="cs-CZ" sz="1800" b="1" cap="small" dirty="0"/>
          </a:p>
          <a:p>
            <a:pPr marL="0" indent="0">
              <a:buNone/>
            </a:pPr>
            <a:endParaRPr lang="cs-CZ" sz="2000" b="1" cap="small" dirty="0"/>
          </a:p>
          <a:p>
            <a:pPr marL="0" indent="0">
              <a:buNone/>
            </a:pPr>
            <a:endParaRPr lang="cs-CZ" sz="2000" b="1" cap="small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349407"/>
            <a:ext cx="8229600" cy="656948"/>
          </a:xfrm>
        </p:spPr>
        <p:txBody>
          <a:bodyPr/>
          <a:lstStyle/>
          <a:p>
            <a:r>
              <a:rPr lang="cs-CZ" sz="2800" dirty="0"/>
              <a:t>ODHAD UKAZATELE HDP NA OBYVATELE V KRAJÍCH PRO ROK 2015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4399848"/>
              </p:ext>
            </p:extLst>
          </p:nvPr>
        </p:nvGraphicFramePr>
        <p:xfrm>
          <a:off x="352003" y="3180170"/>
          <a:ext cx="8452128" cy="12476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258">
                  <a:extLst>
                    <a:ext uri="{9D8B030D-6E8A-4147-A177-3AD203B41FA5}">
                      <a16:colId xmlns:a16="http://schemas.microsoft.com/office/drawing/2014/main" val="2980927137"/>
                    </a:ext>
                  </a:extLst>
                </a:gridCol>
                <a:gridCol w="528258">
                  <a:extLst>
                    <a:ext uri="{9D8B030D-6E8A-4147-A177-3AD203B41FA5}">
                      <a16:colId xmlns:a16="http://schemas.microsoft.com/office/drawing/2014/main" val="3093635035"/>
                    </a:ext>
                  </a:extLst>
                </a:gridCol>
                <a:gridCol w="528258">
                  <a:extLst>
                    <a:ext uri="{9D8B030D-6E8A-4147-A177-3AD203B41FA5}">
                      <a16:colId xmlns:a16="http://schemas.microsoft.com/office/drawing/2014/main" val="3912452204"/>
                    </a:ext>
                  </a:extLst>
                </a:gridCol>
                <a:gridCol w="528258">
                  <a:extLst>
                    <a:ext uri="{9D8B030D-6E8A-4147-A177-3AD203B41FA5}">
                      <a16:colId xmlns:a16="http://schemas.microsoft.com/office/drawing/2014/main" val="1779343070"/>
                    </a:ext>
                  </a:extLst>
                </a:gridCol>
                <a:gridCol w="528258">
                  <a:extLst>
                    <a:ext uri="{9D8B030D-6E8A-4147-A177-3AD203B41FA5}">
                      <a16:colId xmlns:a16="http://schemas.microsoft.com/office/drawing/2014/main" val="2798980686"/>
                    </a:ext>
                  </a:extLst>
                </a:gridCol>
                <a:gridCol w="528258">
                  <a:extLst>
                    <a:ext uri="{9D8B030D-6E8A-4147-A177-3AD203B41FA5}">
                      <a16:colId xmlns:a16="http://schemas.microsoft.com/office/drawing/2014/main" val="435852634"/>
                    </a:ext>
                  </a:extLst>
                </a:gridCol>
                <a:gridCol w="528258">
                  <a:extLst>
                    <a:ext uri="{9D8B030D-6E8A-4147-A177-3AD203B41FA5}">
                      <a16:colId xmlns:a16="http://schemas.microsoft.com/office/drawing/2014/main" val="3912040366"/>
                    </a:ext>
                  </a:extLst>
                </a:gridCol>
                <a:gridCol w="528258">
                  <a:extLst>
                    <a:ext uri="{9D8B030D-6E8A-4147-A177-3AD203B41FA5}">
                      <a16:colId xmlns:a16="http://schemas.microsoft.com/office/drawing/2014/main" val="4204791009"/>
                    </a:ext>
                  </a:extLst>
                </a:gridCol>
                <a:gridCol w="528258">
                  <a:extLst>
                    <a:ext uri="{9D8B030D-6E8A-4147-A177-3AD203B41FA5}">
                      <a16:colId xmlns:a16="http://schemas.microsoft.com/office/drawing/2014/main" val="181188818"/>
                    </a:ext>
                  </a:extLst>
                </a:gridCol>
                <a:gridCol w="528258">
                  <a:extLst>
                    <a:ext uri="{9D8B030D-6E8A-4147-A177-3AD203B41FA5}">
                      <a16:colId xmlns:a16="http://schemas.microsoft.com/office/drawing/2014/main" val="856023302"/>
                    </a:ext>
                  </a:extLst>
                </a:gridCol>
                <a:gridCol w="528258">
                  <a:extLst>
                    <a:ext uri="{9D8B030D-6E8A-4147-A177-3AD203B41FA5}">
                      <a16:colId xmlns:a16="http://schemas.microsoft.com/office/drawing/2014/main" val="2453109288"/>
                    </a:ext>
                  </a:extLst>
                </a:gridCol>
                <a:gridCol w="528258">
                  <a:extLst>
                    <a:ext uri="{9D8B030D-6E8A-4147-A177-3AD203B41FA5}">
                      <a16:colId xmlns:a16="http://schemas.microsoft.com/office/drawing/2014/main" val="4049403951"/>
                    </a:ext>
                  </a:extLst>
                </a:gridCol>
                <a:gridCol w="528258">
                  <a:extLst>
                    <a:ext uri="{9D8B030D-6E8A-4147-A177-3AD203B41FA5}">
                      <a16:colId xmlns:a16="http://schemas.microsoft.com/office/drawing/2014/main" val="735686825"/>
                    </a:ext>
                  </a:extLst>
                </a:gridCol>
                <a:gridCol w="528258">
                  <a:extLst>
                    <a:ext uri="{9D8B030D-6E8A-4147-A177-3AD203B41FA5}">
                      <a16:colId xmlns:a16="http://schemas.microsoft.com/office/drawing/2014/main" val="2176551805"/>
                    </a:ext>
                  </a:extLst>
                </a:gridCol>
                <a:gridCol w="528258">
                  <a:extLst>
                    <a:ext uri="{9D8B030D-6E8A-4147-A177-3AD203B41FA5}">
                      <a16:colId xmlns:a16="http://schemas.microsoft.com/office/drawing/2014/main" val="1688906625"/>
                    </a:ext>
                  </a:extLst>
                </a:gridCol>
                <a:gridCol w="528258">
                  <a:extLst>
                    <a:ext uri="{9D8B030D-6E8A-4147-A177-3AD203B41FA5}">
                      <a16:colId xmlns:a16="http://schemas.microsoft.com/office/drawing/2014/main" val="3875941395"/>
                    </a:ext>
                  </a:extLst>
                </a:gridCol>
              </a:tblGrid>
              <a:tr h="360095"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>
                          <a:solidFill>
                            <a:srgbClr val="002060"/>
                          </a:solidFill>
                        </a:rPr>
                        <a:t>PHA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>
                          <a:solidFill>
                            <a:srgbClr val="002060"/>
                          </a:solidFill>
                        </a:rPr>
                        <a:t>SČ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>
                          <a:solidFill>
                            <a:srgbClr val="002060"/>
                          </a:solidFill>
                        </a:rPr>
                        <a:t>JČ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>
                          <a:solidFill>
                            <a:srgbClr val="002060"/>
                          </a:solidFill>
                        </a:rPr>
                        <a:t>PLZ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>
                          <a:solidFill>
                            <a:srgbClr val="002060"/>
                          </a:solidFill>
                        </a:rPr>
                        <a:t>KV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>
                          <a:solidFill>
                            <a:srgbClr val="002060"/>
                          </a:solidFill>
                        </a:rPr>
                        <a:t>ÚST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>
                          <a:solidFill>
                            <a:srgbClr val="002060"/>
                          </a:solidFill>
                        </a:rPr>
                        <a:t>LIB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>
                          <a:solidFill>
                            <a:srgbClr val="002060"/>
                          </a:solidFill>
                        </a:rPr>
                        <a:t>HK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>
                          <a:solidFill>
                            <a:srgbClr val="002060"/>
                          </a:solidFill>
                        </a:rPr>
                        <a:t>PAR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>
                          <a:solidFill>
                            <a:srgbClr val="002060"/>
                          </a:solidFill>
                        </a:rPr>
                        <a:t>VYS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>
                          <a:solidFill>
                            <a:srgbClr val="002060"/>
                          </a:solidFill>
                        </a:rPr>
                        <a:t>JM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>
                          <a:solidFill>
                            <a:srgbClr val="002060"/>
                          </a:solidFill>
                        </a:rPr>
                        <a:t>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>
                          <a:solidFill>
                            <a:srgbClr val="002060"/>
                          </a:solidFill>
                        </a:rPr>
                        <a:t>ZL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>
                          <a:solidFill>
                            <a:srgbClr val="002060"/>
                          </a:solidFill>
                        </a:rPr>
                        <a:t>SM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>
                          <a:solidFill>
                            <a:srgbClr val="002060"/>
                          </a:solidFill>
                        </a:rPr>
                        <a:t>MSK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6768513"/>
                  </a:ext>
                </a:extLst>
              </a:tr>
              <a:tr h="443793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Ø ČR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204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92,6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83,8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93,8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67,4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77,3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77,5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87,5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80,8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81,9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98,4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78,7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88,2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83,5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82,9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132888"/>
                  </a:ext>
                </a:extLst>
              </a:tr>
              <a:tr h="443793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Ø EU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178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80,6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72,9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81,6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58,6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67,3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67,4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76,1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70,3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71,3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85,6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68,5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76,7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72,6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72,1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43102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68574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2400" b="1" cap="small" dirty="0"/>
          </a:p>
          <a:p>
            <a:pPr marL="0" indent="0">
              <a:buNone/>
            </a:pPr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93615" y="1212123"/>
            <a:ext cx="8229600" cy="542808"/>
          </a:xfrm>
        </p:spPr>
        <p:txBody>
          <a:bodyPr/>
          <a:lstStyle/>
          <a:p>
            <a:pPr algn="just"/>
            <a:r>
              <a:rPr lang="cs-CZ" sz="2800" dirty="0"/>
              <a:t>KONVERGENCE JEDNOTLIVÝCH REGIONŮ SOUDRŽNOSTI NUTS 2 V ČESKÉ REPUBLICE OD ROKU 2007</a:t>
            </a:r>
            <a:br>
              <a:rPr lang="cs-CZ" sz="2800" dirty="0"/>
            </a:br>
            <a:endParaRPr lang="cs-CZ" sz="28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555081"/>
              </p:ext>
            </p:extLst>
          </p:nvPr>
        </p:nvGraphicFramePr>
        <p:xfrm>
          <a:off x="457199" y="2598667"/>
          <a:ext cx="8359074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3179">
                  <a:extLst>
                    <a:ext uri="{9D8B030D-6E8A-4147-A177-3AD203B41FA5}">
                      <a16:colId xmlns:a16="http://schemas.microsoft.com/office/drawing/2014/main" val="3863535289"/>
                    </a:ext>
                  </a:extLst>
                </a:gridCol>
                <a:gridCol w="1393179">
                  <a:extLst>
                    <a:ext uri="{9D8B030D-6E8A-4147-A177-3AD203B41FA5}">
                      <a16:colId xmlns:a16="http://schemas.microsoft.com/office/drawing/2014/main" val="4192807778"/>
                    </a:ext>
                  </a:extLst>
                </a:gridCol>
                <a:gridCol w="1393179">
                  <a:extLst>
                    <a:ext uri="{9D8B030D-6E8A-4147-A177-3AD203B41FA5}">
                      <a16:colId xmlns:a16="http://schemas.microsoft.com/office/drawing/2014/main" val="3620533239"/>
                    </a:ext>
                  </a:extLst>
                </a:gridCol>
                <a:gridCol w="1393179">
                  <a:extLst>
                    <a:ext uri="{9D8B030D-6E8A-4147-A177-3AD203B41FA5}">
                      <a16:colId xmlns:a16="http://schemas.microsoft.com/office/drawing/2014/main" val="360030559"/>
                    </a:ext>
                  </a:extLst>
                </a:gridCol>
                <a:gridCol w="1393179">
                  <a:extLst>
                    <a:ext uri="{9D8B030D-6E8A-4147-A177-3AD203B41FA5}">
                      <a16:colId xmlns:a16="http://schemas.microsoft.com/office/drawing/2014/main" val="251213420"/>
                    </a:ext>
                  </a:extLst>
                </a:gridCol>
                <a:gridCol w="1393179">
                  <a:extLst>
                    <a:ext uri="{9D8B030D-6E8A-4147-A177-3AD203B41FA5}">
                      <a16:colId xmlns:a16="http://schemas.microsoft.com/office/drawing/2014/main" val="28903861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400" dirty="0"/>
                        <a:t>EU = 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2007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dosažený konvergenční výkon vůči Ø EU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85978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/>
                        <a:t>ČR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+7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80415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/>
                        <a:t>Praha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172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171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173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178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+6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58549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/>
                        <a:t>Střední Čechy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+6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7397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/>
                        <a:t>Jihozápad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+6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51822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/>
                        <a:t>Severozápad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+2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481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/>
                        <a:t>Severovýchod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+5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42817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/>
                        <a:t>Jihovýchod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+9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2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/>
                        <a:t>Střední Morava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+12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8304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300" dirty="0" err="1"/>
                        <a:t>Moravskoslezsko</a:t>
                      </a:r>
                      <a:endParaRPr lang="cs-CZ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+4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21354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35917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cs-CZ" sz="2400" b="1" cap="small" dirty="0"/>
          </a:p>
          <a:p>
            <a:pPr marL="0" indent="0">
              <a:buNone/>
            </a:pPr>
            <a:endParaRPr lang="cs-CZ" sz="2400" b="1" cap="small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442746"/>
            <a:ext cx="8229600" cy="542808"/>
          </a:xfrm>
        </p:spPr>
        <p:txBody>
          <a:bodyPr/>
          <a:lstStyle/>
          <a:p>
            <a:r>
              <a:rPr lang="cs-CZ" sz="2800" dirty="0"/>
              <a:t>VÝVOJ REGIONÁLNÍ KLASIFIKACE S OHLEDEM NA KOHEZNÍ POLITIKU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676343"/>
              </p:ext>
            </p:extLst>
          </p:nvPr>
        </p:nvGraphicFramePr>
        <p:xfrm>
          <a:off x="457200" y="3088236"/>
          <a:ext cx="8160819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0273">
                  <a:extLst>
                    <a:ext uri="{9D8B030D-6E8A-4147-A177-3AD203B41FA5}">
                      <a16:colId xmlns:a16="http://schemas.microsoft.com/office/drawing/2014/main" val="1779130807"/>
                    </a:ext>
                  </a:extLst>
                </a:gridCol>
                <a:gridCol w="2720273">
                  <a:extLst>
                    <a:ext uri="{9D8B030D-6E8A-4147-A177-3AD203B41FA5}">
                      <a16:colId xmlns:a16="http://schemas.microsoft.com/office/drawing/2014/main" val="532604718"/>
                    </a:ext>
                  </a:extLst>
                </a:gridCol>
                <a:gridCol w="2720273">
                  <a:extLst>
                    <a:ext uri="{9D8B030D-6E8A-4147-A177-3AD203B41FA5}">
                      <a16:colId xmlns:a16="http://schemas.microsoft.com/office/drawing/2014/main" val="11175829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cs-CZ" dirty="0"/>
                        <a:t>Regionální klasifikace do 75% průměru ukazatele HDP na obyvatele EU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Regionální klasifikace mezi 75% a 90% průměru ukazatele HDP na obyvatele EU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Regionální klasifikace nad 90% průměru ukazatele HDP na obyvatele EU</a:t>
                      </a:r>
                    </a:p>
                    <a:p>
                      <a:pPr algn="just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24419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Severozápad</a:t>
                      </a:r>
                    </a:p>
                    <a:p>
                      <a:r>
                        <a:rPr lang="cs-CZ" dirty="0"/>
                        <a:t>Severovýchod</a:t>
                      </a:r>
                    </a:p>
                    <a:p>
                      <a:r>
                        <a:rPr lang="cs-CZ" dirty="0" err="1"/>
                        <a:t>Moravskoslezsko</a:t>
                      </a:r>
                      <a:endParaRPr lang="cs-CZ" dirty="0"/>
                    </a:p>
                    <a:p>
                      <a:r>
                        <a:rPr lang="cs-CZ" dirty="0"/>
                        <a:t>Střední Morava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Jihozápad</a:t>
                      </a:r>
                    </a:p>
                    <a:p>
                      <a:r>
                        <a:rPr lang="cs-CZ" dirty="0"/>
                        <a:t>Střední Čechy</a:t>
                      </a:r>
                    </a:p>
                    <a:p>
                      <a:r>
                        <a:rPr lang="cs-CZ" dirty="0"/>
                        <a:t>Jihovýchod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Praha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01313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6786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17891" y="1807370"/>
            <a:ext cx="8229600" cy="4140609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cs-CZ" sz="1600" b="1" dirty="0"/>
              <a:t>Po</a:t>
            </a:r>
            <a:r>
              <a:rPr lang="cs-CZ" sz="1600" b="1" cap="small" dirty="0"/>
              <a:t>rovnání změn mezi finančními rámci (mil. EUR; stálé ceny roku 2011)</a:t>
            </a:r>
          </a:p>
          <a:p>
            <a:pPr marL="0" indent="0" algn="just">
              <a:buNone/>
            </a:pPr>
            <a:endParaRPr lang="cs-CZ" sz="1200" cap="small" dirty="0"/>
          </a:p>
          <a:p>
            <a:pPr marL="0" indent="0" algn="just">
              <a:buNone/>
            </a:pPr>
            <a:endParaRPr lang="cs-CZ" sz="12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740421" y="1404871"/>
            <a:ext cx="8229600" cy="542808"/>
          </a:xfrm>
        </p:spPr>
        <p:txBody>
          <a:bodyPr/>
          <a:lstStyle/>
          <a:p>
            <a:r>
              <a:rPr lang="cs-CZ" sz="2800" dirty="0"/>
              <a:t>VÝCHODISKA</a:t>
            </a: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0920332"/>
              </p:ext>
            </p:extLst>
          </p:nvPr>
        </p:nvGraphicFramePr>
        <p:xfrm>
          <a:off x="517891" y="2270218"/>
          <a:ext cx="8111205" cy="394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22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22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22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22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22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cs-CZ" sz="1200" dirty="0"/>
                        <a:t>Prostředky na závazky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2007 - 2013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2014 - 2020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změna 2014 – 2020 vůči 2007 - 2013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změna v mil. 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změna v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/>
                        <a:t>1. Inteligentní růst podporující začlenění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446.788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450.763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3.975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0,9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/>
                        <a:t>1a. Konkurenceschopnost pro růst a zaměstnanost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91.541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125.614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34.073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37,2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/>
                        <a:t>1b.</a:t>
                      </a:r>
                      <a:r>
                        <a:rPr lang="cs-CZ" sz="1200" baseline="0" dirty="0"/>
                        <a:t> Hospodářská, sociální a územní koheze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355.248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325.149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-30.099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-8,5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/>
                        <a:t>2. Udržitelný růst: přírodní zdroje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420.682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373.179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-47.503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-11,3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/>
                        <a:t>- výdaje související s trhem a přímé platby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318.820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277.851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-40.969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-12,9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/>
                        <a:t>celkem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994.104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959.988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-34.116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-3,4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6643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Tx/>
              <a:buChar char="-"/>
            </a:pPr>
            <a:r>
              <a:rPr lang="cs-CZ" sz="2400" b="1" cap="small" dirty="0"/>
              <a:t>Za prvé: není pravda, že Česká republika a její regiony v uplynulém desetiletí vůči průměru nekonvergovaly (byť řada zemí Střední a východní Evropy konvergovaly podstatně více);</a:t>
            </a:r>
          </a:p>
          <a:p>
            <a:pPr algn="just">
              <a:buFontTx/>
              <a:buChar char="-"/>
            </a:pPr>
            <a:r>
              <a:rPr lang="cs-CZ" sz="2400" b="1" cap="small" dirty="0"/>
              <a:t>Za druhé: v rámci České republiky byl region soudržnosti NUTS 2 Střední Morava jednoznačně nejlépe konvergujícím regionem; ve sledovaném období: regiony velmi dynamické (Střední Morava, Jihovýchod), nadprůměrně dynamické (Praha, Střední Čechy, Jihozápad), dostatečně dynamické (s rizikem konvergenčního zpomalování (Severovýchod, </a:t>
            </a:r>
            <a:r>
              <a:rPr lang="cs-CZ" sz="2400" b="1" cap="small" dirty="0" err="1"/>
              <a:t>Moravskoslezsko</a:t>
            </a:r>
            <a:r>
              <a:rPr lang="cs-CZ" sz="2400" b="1" cap="small" dirty="0"/>
              <a:t>) a slabě konvergující až stagnující (Severozápad)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442746"/>
            <a:ext cx="8229600" cy="542808"/>
          </a:xfrm>
        </p:spPr>
        <p:txBody>
          <a:bodyPr/>
          <a:lstStyle/>
          <a:p>
            <a:r>
              <a:rPr lang="cs-CZ" sz="2800" dirty="0"/>
              <a:t>ZÁVĚR</a:t>
            </a:r>
          </a:p>
        </p:txBody>
      </p:sp>
    </p:spTree>
    <p:extLst>
      <p:ext uri="{BB962C8B-B14F-4D97-AF65-F5344CB8AC3E}">
        <p14:creationId xmlns:p14="http://schemas.microsoft.com/office/powerpoint/2010/main" val="6239227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78025" y="1802845"/>
            <a:ext cx="8229600" cy="3975361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cs-CZ" sz="2400" b="1" cap="small" dirty="0"/>
              <a:t>Za třetí: řada regionů se ocitne na hranici 75%; každopádně významnou strategickou úvahou regionů je zabývat se důsledky </a:t>
            </a:r>
            <a:r>
              <a:rPr lang="cs-CZ" sz="2400" b="1" cap="small" dirty="0" err="1"/>
              <a:t>phasing</a:t>
            </a:r>
            <a:r>
              <a:rPr lang="cs-CZ" sz="2400" b="1" cap="small" dirty="0"/>
              <a:t>-in a </a:t>
            </a:r>
            <a:r>
              <a:rPr lang="cs-CZ" sz="2400" b="1" cap="small" dirty="0" err="1"/>
              <a:t>phasing-out</a:t>
            </a:r>
            <a:r>
              <a:rPr lang="cs-CZ" sz="2400" b="1" cap="small" dirty="0"/>
              <a:t>, kde se podepíše </a:t>
            </a:r>
            <a:r>
              <a:rPr lang="cs-CZ" sz="2400" b="1" cap="small" dirty="0" err="1"/>
              <a:t>brexit</a:t>
            </a:r>
            <a:r>
              <a:rPr lang="cs-CZ" sz="2400" b="1" cap="small" dirty="0"/>
              <a:t> (Česká republika z tohoto titulu uměle, „statisticky“ zbohatne o cca 5 až 6 procentních bodů);</a:t>
            </a:r>
          </a:p>
          <a:p>
            <a:pPr algn="just">
              <a:buFontTx/>
              <a:buChar char="-"/>
            </a:pPr>
            <a:r>
              <a:rPr lang="cs-CZ" sz="2400" b="1" cap="small" dirty="0"/>
              <a:t>Za čtvrté: nelze doporučit účelovou reorganizaci uspořádání NUTS 2 (vypočítavost a reputační riziko);</a:t>
            </a:r>
          </a:p>
          <a:p>
            <a:pPr algn="just">
              <a:buFontTx/>
              <a:buChar char="-"/>
            </a:pPr>
            <a:r>
              <a:rPr lang="cs-CZ" sz="2400" b="1" cap="small" dirty="0"/>
              <a:t>Za páté: může dojít k významné změně parametrů – změní se hodnoty regionální klasifikace, změní se váha jednotlivých fondů, zvýší se podíl návratných nástrojů, omezení se rozsah „národních obálek“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442746"/>
            <a:ext cx="8229600" cy="542808"/>
          </a:xfrm>
        </p:spPr>
        <p:txBody>
          <a:bodyPr/>
          <a:lstStyle/>
          <a:p>
            <a:r>
              <a:rPr lang="cs-CZ" sz="2800" dirty="0"/>
              <a:t>ZÁVĚR</a:t>
            </a:r>
          </a:p>
        </p:txBody>
      </p:sp>
    </p:spTree>
    <p:extLst>
      <p:ext uri="{BB962C8B-B14F-4D97-AF65-F5344CB8AC3E}">
        <p14:creationId xmlns:p14="http://schemas.microsoft.com/office/powerpoint/2010/main" val="21980561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78025" y="1802845"/>
            <a:ext cx="8229600" cy="3975361"/>
          </a:xfrm>
        </p:spPr>
        <p:txBody>
          <a:bodyPr/>
          <a:lstStyle/>
          <a:p>
            <a:pPr marL="0" indent="0" algn="just">
              <a:buNone/>
            </a:pPr>
            <a:r>
              <a:rPr lang="cs-CZ" sz="2400" b="1" cap="small" dirty="0"/>
              <a:t>Česká republika bude zřejmě mít možnost preferovat některou ze čtyř modelových situací:</a:t>
            </a:r>
          </a:p>
          <a:p>
            <a:pPr algn="just">
              <a:buFontTx/>
              <a:buChar char="-"/>
            </a:pPr>
            <a:r>
              <a:rPr lang="cs-CZ" sz="2400" b="1" cap="small" dirty="0"/>
              <a:t>Lpět na tradiční, konzervativní kohezi: zřejmě by jí to neprošlo; navíc krátkozraké; svádí k úpadku; někam jsme se již posunuli;</a:t>
            </a:r>
          </a:p>
          <a:p>
            <a:pPr algn="just">
              <a:buFontTx/>
              <a:buChar char="-"/>
            </a:pPr>
            <a:r>
              <a:rPr lang="cs-CZ" sz="2400" b="1" cap="small" dirty="0"/>
              <a:t>Preferovat výrazně přizpůsobenou kohezi: jednoznačná priorita;</a:t>
            </a:r>
          </a:p>
          <a:p>
            <a:pPr algn="just">
              <a:buFontTx/>
              <a:buChar char="-"/>
            </a:pPr>
            <a:r>
              <a:rPr lang="cs-CZ" sz="2400" b="1" cap="small" dirty="0"/>
              <a:t>Preference pozvolného splývání kohezní politiky s ostatními kapitolami Rozpočtu EU: předčasné; až nebudeme kohezní zemí;</a:t>
            </a:r>
          </a:p>
          <a:p>
            <a:pPr algn="just">
              <a:buFontTx/>
              <a:buChar char="-"/>
            </a:pPr>
            <a:r>
              <a:rPr lang="cs-CZ" sz="2400" b="1" cap="small" dirty="0"/>
              <a:t>„</a:t>
            </a:r>
            <a:r>
              <a:rPr lang="cs-CZ" sz="2400" b="1" cap="small" dirty="0" err="1"/>
              <a:t>Junckerizace</a:t>
            </a:r>
            <a:r>
              <a:rPr lang="cs-CZ" sz="2400" b="1" cap="small" dirty="0"/>
              <a:t>“ Rozpočtu EU: velmi dlouhodobý cíl přes horizont roku 2030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442746"/>
            <a:ext cx="8229600" cy="542808"/>
          </a:xfrm>
        </p:spPr>
        <p:txBody>
          <a:bodyPr/>
          <a:lstStyle/>
          <a:p>
            <a:r>
              <a:rPr lang="cs-CZ" sz="2800" dirty="0"/>
              <a:t>ZÁVĚR</a:t>
            </a:r>
          </a:p>
        </p:txBody>
      </p:sp>
    </p:spTree>
    <p:extLst>
      <p:ext uri="{BB962C8B-B14F-4D97-AF65-F5344CB8AC3E}">
        <p14:creationId xmlns:p14="http://schemas.microsoft.com/office/powerpoint/2010/main" val="42686492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199" y="1171342"/>
            <a:ext cx="8229600" cy="222029"/>
          </a:xfrm>
        </p:spPr>
        <p:txBody>
          <a:bodyPr/>
          <a:lstStyle/>
          <a:p>
            <a:pPr algn="ctr"/>
            <a:br>
              <a:rPr lang="cs-CZ" sz="2400" dirty="0"/>
            </a:br>
            <a:br>
              <a:rPr lang="cs-CZ" sz="2400" dirty="0"/>
            </a:br>
            <a:br>
              <a:rPr lang="cs-CZ" sz="2400" dirty="0"/>
            </a:br>
            <a:r>
              <a:rPr lang="cs-CZ" sz="2400" dirty="0"/>
              <a:t>Děkuji za Vaši pozornost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78823" y="2969623"/>
            <a:ext cx="8229600" cy="3208791"/>
          </a:xfrm>
        </p:spPr>
        <p:txBody>
          <a:bodyPr/>
          <a:lstStyle/>
          <a:p>
            <a:pPr marL="0" indent="0">
              <a:buNone/>
            </a:pPr>
            <a:endParaRPr lang="cs-CZ" sz="1800" b="1" dirty="0"/>
          </a:p>
          <a:p>
            <a:pPr marL="0" indent="0">
              <a:buNone/>
            </a:pPr>
            <a:r>
              <a:rPr lang="cs-CZ" sz="1800" b="1" dirty="0"/>
              <a:t>Petr Zahradník,</a:t>
            </a:r>
          </a:p>
          <a:p>
            <a:pPr marL="0" indent="0">
              <a:buNone/>
            </a:pPr>
            <a:r>
              <a:rPr lang="cs-CZ" sz="1800" b="1" dirty="0"/>
              <a:t>člen Evropského hospodářského a sociálního výboru,</a:t>
            </a:r>
          </a:p>
          <a:p>
            <a:pPr marL="0" indent="0">
              <a:buNone/>
            </a:pPr>
            <a:r>
              <a:rPr lang="cs-CZ" sz="1800" b="1" dirty="0"/>
              <a:t>poradce prezidenta Hospodářské komory České republiky,</a:t>
            </a:r>
          </a:p>
          <a:p>
            <a:pPr marL="0" indent="0">
              <a:buNone/>
            </a:pPr>
            <a:r>
              <a:rPr lang="cs-CZ" sz="1800" b="1" dirty="0"/>
              <a:t>ekonomický poradce, Česká spořitelna</a:t>
            </a:r>
          </a:p>
          <a:p>
            <a:pPr marL="0" indent="0">
              <a:buNone/>
            </a:pPr>
            <a:endParaRPr lang="cs-CZ" sz="1800" b="1" dirty="0"/>
          </a:p>
          <a:p>
            <a:pPr marL="0" indent="0">
              <a:buNone/>
            </a:pPr>
            <a:r>
              <a:rPr lang="cs-CZ" sz="1800" b="1" dirty="0"/>
              <a:t>pzahradnik@email.cz</a:t>
            </a:r>
            <a:br>
              <a:rPr lang="cs-CZ" sz="1800" b="1" dirty="0"/>
            </a:b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0838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17891" y="1807370"/>
            <a:ext cx="8229600" cy="4140609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cs-CZ" sz="1600" b="1" cap="small" dirty="0"/>
              <a:t>Vývoj čisté pozice vůči Rozpočtu EU (mld. CZK)</a:t>
            </a:r>
          </a:p>
          <a:p>
            <a:pPr marL="0" indent="0" algn="just">
              <a:buNone/>
            </a:pPr>
            <a:endParaRPr lang="cs-CZ" sz="1600" b="1" cap="small" dirty="0"/>
          </a:p>
          <a:p>
            <a:pPr marL="0" indent="0" algn="just">
              <a:buNone/>
            </a:pPr>
            <a:endParaRPr lang="cs-CZ" sz="1600" b="1" cap="small" dirty="0"/>
          </a:p>
          <a:p>
            <a:pPr marL="0" indent="0" algn="just">
              <a:buNone/>
            </a:pPr>
            <a:r>
              <a:rPr lang="cs-CZ" sz="1600" b="1" cap="small" dirty="0"/>
              <a:t> </a:t>
            </a:r>
          </a:p>
          <a:p>
            <a:pPr marL="0" indent="0" algn="just">
              <a:buNone/>
            </a:pPr>
            <a:endParaRPr lang="cs-CZ" sz="1200" cap="small" dirty="0"/>
          </a:p>
          <a:p>
            <a:pPr marL="0" indent="0" algn="just">
              <a:buNone/>
            </a:pPr>
            <a:endParaRPr lang="cs-CZ" sz="1200" dirty="0"/>
          </a:p>
          <a:p>
            <a:pPr algn="just">
              <a:buFontTx/>
              <a:buChar char="-"/>
            </a:pPr>
            <a:r>
              <a:rPr lang="cs-CZ" sz="1600" b="1" cap="small" dirty="0"/>
              <a:t>Struktura příjmů České republiky z Rozpočtu EU a její vývoj v čase (%)</a:t>
            </a:r>
          </a:p>
          <a:p>
            <a:pPr algn="just">
              <a:buFontTx/>
              <a:buChar char="-"/>
            </a:pPr>
            <a:endParaRPr lang="cs-CZ" sz="1600" b="1" cap="small" dirty="0"/>
          </a:p>
          <a:p>
            <a:pPr marL="0" indent="0" algn="just">
              <a:buNone/>
            </a:pPr>
            <a:endParaRPr lang="cs-CZ" sz="12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740421" y="1404871"/>
            <a:ext cx="8229600" cy="542808"/>
          </a:xfrm>
        </p:spPr>
        <p:txBody>
          <a:bodyPr/>
          <a:lstStyle/>
          <a:p>
            <a:r>
              <a:rPr lang="cs-CZ" sz="2800" dirty="0"/>
              <a:t>VÝCHODISKA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519193"/>
              </p:ext>
            </p:extLst>
          </p:nvPr>
        </p:nvGraphicFramePr>
        <p:xfrm>
          <a:off x="177558" y="2195152"/>
          <a:ext cx="8792460" cy="113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1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61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61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61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61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61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61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616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61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616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8616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8616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8616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86164">
                  <a:extLst>
                    <a:ext uri="{9D8B030D-6E8A-4147-A177-3AD203B41FA5}">
                      <a16:colId xmlns:a16="http://schemas.microsoft.com/office/drawing/2014/main" val="160551427"/>
                    </a:ext>
                  </a:extLst>
                </a:gridCol>
                <a:gridCol w="58616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2004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2005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2006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2007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2008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2009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/>
                        <a:t>celkem 2004 - 2017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7,3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2,0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6,9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15,2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23,8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42,3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47,9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30,8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73,8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84,8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75,3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151,8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79,6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55,4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695,5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724754"/>
              </p:ext>
            </p:extLst>
          </p:nvPr>
        </p:nvGraphicFramePr>
        <p:xfrm>
          <a:off x="177558" y="3829481"/>
          <a:ext cx="8792475" cy="260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1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61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61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61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61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61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61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61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61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61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8616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8616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8616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8616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86165">
                  <a:extLst>
                    <a:ext uri="{9D8B030D-6E8A-4147-A177-3AD203B41FA5}">
                      <a16:colId xmlns:a16="http://schemas.microsoft.com/office/drawing/2014/main" val="15521703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cs-CZ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2004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2005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2006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2007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2008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2009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2017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800" b="1" dirty="0"/>
                        <a:t>Strukturální opatření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24,5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20,8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35,6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58,3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70,8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66,4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65,2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59,9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72,0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73,1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68,6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81,3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71,1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65,5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800" b="1" dirty="0"/>
                        <a:t>Zemědělství a rozvoj venkova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11,1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39,0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38,2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37,3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24,6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29,6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31,0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36,5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26,3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24,7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27,0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16,0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26,1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30,0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800" b="1" dirty="0"/>
                        <a:t>Programy EU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3,4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5,8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4,0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3,3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3,6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2,9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3,1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3,6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1,7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2,2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4,5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2,7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0,3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4.5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800" b="1" dirty="0"/>
                        <a:t>Předvstupní nástroje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19,6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7,1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6,9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1,2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1,0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1,0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0,7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800" b="1" dirty="0"/>
                        <a:t>Kompenzace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41,4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27,4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15,3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2024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17891" y="2039816"/>
            <a:ext cx="8229600" cy="4458580"/>
          </a:xfrm>
        </p:spPr>
        <p:txBody>
          <a:bodyPr/>
          <a:lstStyle/>
          <a:p>
            <a:pPr marL="528637" lvl="1" indent="0" algn="just">
              <a:lnSpc>
                <a:spcPct val="90000"/>
              </a:lnSpc>
              <a:buNone/>
            </a:pPr>
            <a:endParaRPr lang="cs-CZ" sz="2000" dirty="0"/>
          </a:p>
          <a:p>
            <a:pPr algn="just">
              <a:buFontTx/>
              <a:buChar char="-"/>
            </a:pPr>
            <a:r>
              <a:rPr lang="cs-CZ" sz="2400" b="1" cap="small" dirty="0"/>
              <a:t>Návrh střednědobé vize Víceletého finančního rámce (počátek května 2018);</a:t>
            </a:r>
          </a:p>
          <a:p>
            <a:pPr algn="just">
              <a:buFontTx/>
              <a:buChar char="-"/>
            </a:pPr>
            <a:r>
              <a:rPr lang="cs-CZ" sz="2400" b="1" cap="small" dirty="0"/>
              <a:t>Sdělení Evropské komise: Nový moderní Víceletý finanční rámec pro EU, která efektivně naplňuje své priority po roce 2020 (14.2.2018);</a:t>
            </a:r>
          </a:p>
          <a:p>
            <a:pPr algn="just">
              <a:buFontTx/>
              <a:buChar char="-"/>
            </a:pPr>
            <a:r>
              <a:rPr lang="cs-CZ" sz="2400" b="1" cap="small" dirty="0" err="1"/>
              <a:t>Shaping</a:t>
            </a:r>
            <a:r>
              <a:rPr lang="cs-CZ" sz="2400" b="1" cap="small" dirty="0"/>
              <a:t> EU </a:t>
            </a:r>
            <a:r>
              <a:rPr lang="cs-CZ" sz="2400" b="1" cap="small" dirty="0" err="1"/>
              <a:t>financing</a:t>
            </a:r>
            <a:r>
              <a:rPr lang="cs-CZ" sz="2400" b="1" cap="small" dirty="0"/>
              <a:t> (leden 2017);</a:t>
            </a:r>
          </a:p>
          <a:p>
            <a:pPr algn="just">
              <a:buFontTx/>
              <a:buChar char="-"/>
            </a:pPr>
            <a:r>
              <a:rPr lang="cs-CZ" sz="2400" b="1" cap="small" dirty="0"/>
              <a:t>7. kohezní zpráva;</a:t>
            </a:r>
          </a:p>
          <a:p>
            <a:pPr algn="just">
              <a:buFontTx/>
              <a:buChar char="-"/>
            </a:pPr>
            <a:r>
              <a:rPr lang="cs-CZ" sz="2400" b="1" cap="small" dirty="0"/>
              <a:t>Výkonnostně a výsledkově zaměřený Rozpočet EU (iniciativa trvající od září 2015);</a:t>
            </a:r>
          </a:p>
          <a:p>
            <a:pPr algn="just">
              <a:buFontTx/>
              <a:buChar char="-"/>
            </a:pPr>
            <a:r>
              <a:rPr lang="cs-CZ" sz="2400" b="1" cap="small" dirty="0"/>
              <a:t>Relevantní kapitoly z balíčku k dokončení EMU (prosinec 2017)</a:t>
            </a:r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740421" y="1383323"/>
            <a:ext cx="8229600" cy="1087674"/>
          </a:xfrm>
        </p:spPr>
        <p:txBody>
          <a:bodyPr/>
          <a:lstStyle/>
          <a:p>
            <a:r>
              <a:rPr lang="cs-CZ" sz="2800" dirty="0"/>
              <a:t>AKTUÁLNÍ VÝVOJ A DŮLEŽITÉ UDÁLOSTI V SOUČASNÉ A BLÍZKÉ BUDOUCNOSTI NA ÚROVNI EU</a:t>
            </a:r>
          </a:p>
        </p:txBody>
      </p:sp>
    </p:spTree>
    <p:extLst>
      <p:ext uri="{BB962C8B-B14F-4D97-AF65-F5344CB8AC3E}">
        <p14:creationId xmlns:p14="http://schemas.microsoft.com/office/powerpoint/2010/main" val="1696937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17891" y="2039816"/>
            <a:ext cx="8229600" cy="4458580"/>
          </a:xfrm>
        </p:spPr>
        <p:txBody>
          <a:bodyPr/>
          <a:lstStyle/>
          <a:p>
            <a:pPr marL="528637" lvl="1" indent="0" algn="just">
              <a:lnSpc>
                <a:spcPct val="90000"/>
              </a:lnSpc>
              <a:buNone/>
            </a:pPr>
            <a:endParaRPr lang="cs-CZ" sz="2000" dirty="0"/>
          </a:p>
          <a:p>
            <a:pPr marL="0" indent="0" algn="just">
              <a:buNone/>
            </a:pPr>
            <a:endParaRPr lang="cs-CZ" sz="2400" b="1" cap="small" dirty="0"/>
          </a:p>
          <a:p>
            <a:pPr algn="just">
              <a:buFontTx/>
              <a:buChar char="-"/>
            </a:pPr>
            <a:endParaRPr lang="cs-CZ" sz="2400" b="1" cap="small" dirty="0"/>
          </a:p>
          <a:p>
            <a:pPr algn="just">
              <a:buFontTx/>
              <a:buChar char="-"/>
            </a:pPr>
            <a:r>
              <a:rPr lang="cs-CZ" sz="2400" b="1" cap="small" dirty="0"/>
              <a:t>Národní koncepce realizace kohezní politiky;</a:t>
            </a:r>
          </a:p>
          <a:p>
            <a:pPr algn="just">
              <a:buFontTx/>
              <a:buChar char="-"/>
            </a:pPr>
            <a:r>
              <a:rPr lang="cs-CZ" sz="2400" b="1" cap="small" dirty="0"/>
              <a:t>Strategie regionálního rozvoje;</a:t>
            </a:r>
          </a:p>
          <a:p>
            <a:pPr algn="just">
              <a:buFontTx/>
              <a:buChar char="-"/>
            </a:pPr>
            <a:r>
              <a:rPr lang="cs-CZ" sz="2400" b="1" cap="small" dirty="0"/>
              <a:t>Poziční dokumenty</a:t>
            </a:r>
          </a:p>
          <a:p>
            <a:pPr marL="0" indent="0" algn="just">
              <a:buNone/>
            </a:pPr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740421" y="1230923"/>
            <a:ext cx="8229600" cy="1087674"/>
          </a:xfrm>
        </p:spPr>
        <p:txBody>
          <a:bodyPr/>
          <a:lstStyle/>
          <a:p>
            <a:r>
              <a:rPr lang="cs-CZ" sz="2800" dirty="0"/>
              <a:t>AKTUÁLNÍ VÝVOJ A DŮLEŽITÉ UDÁLOSTI V SOUČASNÉ A BLÍZKÉ BUDOUCNOSTI NA ÚROVNI ČESKÉ REPUBLIKY</a:t>
            </a:r>
          </a:p>
        </p:txBody>
      </p:sp>
    </p:spTree>
    <p:extLst>
      <p:ext uri="{BB962C8B-B14F-4D97-AF65-F5344CB8AC3E}">
        <p14:creationId xmlns:p14="http://schemas.microsoft.com/office/powerpoint/2010/main" val="1137600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985554"/>
            <a:ext cx="8229600" cy="4140609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cs-CZ" sz="2000" b="1" cap="small" dirty="0"/>
              <a:t>Posun od formalistického nahlížení na Rozpočet EU k reálnému;</a:t>
            </a:r>
          </a:p>
          <a:p>
            <a:pPr algn="just">
              <a:buFontTx/>
              <a:buChar char="-"/>
            </a:pPr>
            <a:r>
              <a:rPr lang="cs-CZ" sz="2000" b="1" cap="small" dirty="0"/>
              <a:t>Nejen vynakládání výdajů Rozpočtu EU v souladu s pravidly a omezování formální chybovosti, ale pro dosahování určitého reálného výsledku a dopadů (stále větší důraz na přímé finanční dopady, a nejen nepřímé socio-ekonomické) – reforma financování EU;</a:t>
            </a:r>
          </a:p>
          <a:p>
            <a:pPr algn="just">
              <a:buFontTx/>
              <a:buChar char="-"/>
            </a:pPr>
            <a:r>
              <a:rPr lang="cs-CZ" sz="2000" b="1" cap="small" dirty="0"/>
              <a:t>Proč? Rozpočet EU musí reagovat na nynější a budoucí potřeby EU; musí překonat stereotypní zaostalost při nakládání se společnými finančními zdroji EU; potřeba přezkoumávat i povahu pravidel, která rozdělování zdrojů EU upravují (ne vždy jsou správná a dokonalá → RIA);</a:t>
            </a:r>
          </a:p>
          <a:p>
            <a:pPr algn="just">
              <a:buFontTx/>
              <a:buChar char="-"/>
            </a:pPr>
            <a:r>
              <a:rPr lang="cs-CZ" sz="2000" b="1" cap="small" dirty="0"/>
              <a:t>Dochází k vyhodnocování prvních výstupů intervencí v rámci období 2014 – 2020, která uvedla řadu nových prvků, posilujících výsledky, dopady, výkonnost: tematická koncentrace; integrovaný a místně orientovaný přístup a synergie, </a:t>
            </a:r>
            <a:r>
              <a:rPr lang="cs-CZ" sz="2000" b="1" cap="small" dirty="0" err="1"/>
              <a:t>kondicionality</a:t>
            </a:r>
            <a:r>
              <a:rPr lang="cs-CZ" sz="2000" b="1" cap="small" dirty="0"/>
              <a:t> a výkonnostní rezerva; zjednodušení; lépe kvantifikované výsledky; rozšíření spektra finančních nástrojů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442746"/>
            <a:ext cx="8229600" cy="542808"/>
          </a:xfrm>
        </p:spPr>
        <p:txBody>
          <a:bodyPr/>
          <a:lstStyle/>
          <a:p>
            <a:r>
              <a:rPr lang="cs-CZ" sz="2800" dirty="0"/>
              <a:t>FINANCOVÁNÍ EU NA KŘIŽOVATCE</a:t>
            </a:r>
          </a:p>
        </p:txBody>
      </p:sp>
    </p:spTree>
    <p:extLst>
      <p:ext uri="{BB962C8B-B14F-4D97-AF65-F5344CB8AC3E}">
        <p14:creationId xmlns:p14="http://schemas.microsoft.com/office/powerpoint/2010/main" val="3854005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985554"/>
            <a:ext cx="8229600" cy="4140609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cs-CZ" sz="2000" b="1" cap="small" dirty="0"/>
              <a:t>Tematická koncentrace: podpora financování pouze na prioritní oblasti, ne na cokoliv;</a:t>
            </a:r>
          </a:p>
          <a:p>
            <a:pPr algn="just">
              <a:buFontTx/>
              <a:buChar char="-"/>
            </a:pPr>
            <a:r>
              <a:rPr lang="cs-CZ" sz="2000" b="1" cap="small" dirty="0"/>
              <a:t>Integrovaný a místně orientovaný přístup a synergie: snaha o synergii projektů realizovaných v rámci daného území (definice území v závislosti na principu subsidiarity);</a:t>
            </a:r>
          </a:p>
          <a:p>
            <a:pPr algn="just">
              <a:buFontTx/>
              <a:buChar char="-"/>
            </a:pPr>
            <a:r>
              <a:rPr lang="cs-CZ" sz="2000" b="1" cap="small" dirty="0" err="1"/>
              <a:t>Kondicionality</a:t>
            </a:r>
            <a:r>
              <a:rPr lang="cs-CZ" sz="2000" b="1" cap="small" dirty="0"/>
              <a:t> a výkonnostní rezerva: respektování principů zdravého finančního managementu; financování EU je uskutečňováno za odpovídajících národních fiskálních, makroekonomických a institucionálních okolností (zájem vyloučit „černé pasažéry“);</a:t>
            </a:r>
          </a:p>
          <a:p>
            <a:pPr algn="just">
              <a:buFontTx/>
              <a:buChar char="-"/>
            </a:pPr>
            <a:r>
              <a:rPr lang="cs-CZ" sz="2000" b="1" cap="small" dirty="0"/>
              <a:t>Zjednodušení: obsahové i procesní; </a:t>
            </a:r>
          </a:p>
          <a:p>
            <a:pPr algn="just">
              <a:buFontTx/>
              <a:buChar char="-"/>
            </a:pPr>
            <a:r>
              <a:rPr lang="cs-CZ" sz="2000" b="1" cap="small" dirty="0"/>
              <a:t>Lépe kvantifikované výsledky: bez vyčíslení výsledků lze těžko vyhodnotit výkonnost a dopad;</a:t>
            </a:r>
          </a:p>
          <a:p>
            <a:pPr algn="just">
              <a:buFontTx/>
              <a:buChar char="-"/>
            </a:pPr>
            <a:r>
              <a:rPr lang="cs-CZ" sz="2000" b="1" cap="small" dirty="0"/>
              <a:t>Rozšíření spektra finančních nástrojů: sílící důraz na prvek návratnosti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442746"/>
            <a:ext cx="8229600" cy="542808"/>
          </a:xfrm>
        </p:spPr>
        <p:txBody>
          <a:bodyPr/>
          <a:lstStyle/>
          <a:p>
            <a:r>
              <a:rPr lang="cs-CZ" sz="2800" dirty="0"/>
              <a:t>FINANCOVÁNÍ EU NA KŘIŽOVATCE</a:t>
            </a:r>
          </a:p>
        </p:txBody>
      </p:sp>
    </p:spTree>
    <p:extLst>
      <p:ext uri="{BB962C8B-B14F-4D97-AF65-F5344CB8AC3E}">
        <p14:creationId xmlns:p14="http://schemas.microsoft.com/office/powerpoint/2010/main" val="2912902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855433"/>
            <a:ext cx="8229600" cy="4270731"/>
          </a:xfrm>
        </p:spPr>
        <p:txBody>
          <a:bodyPr/>
          <a:lstStyle/>
          <a:p>
            <a:pPr>
              <a:buFontTx/>
              <a:buChar char="-"/>
            </a:pPr>
            <a:endParaRPr lang="cs-CZ" sz="2200" b="1" cap="small" dirty="0"/>
          </a:p>
          <a:p>
            <a:pPr algn="just">
              <a:buFontTx/>
              <a:buChar char="-"/>
            </a:pPr>
            <a:r>
              <a:rPr lang="cs-CZ" sz="2200" b="1" cap="small" dirty="0"/>
              <a:t>EU </a:t>
            </a:r>
            <a:r>
              <a:rPr lang="cs-CZ" sz="2200" b="1" cap="small" dirty="0" err="1"/>
              <a:t>Added</a:t>
            </a:r>
            <a:r>
              <a:rPr lang="cs-CZ" sz="2200" b="1" cap="small" dirty="0"/>
              <a:t> </a:t>
            </a:r>
            <a:r>
              <a:rPr lang="cs-CZ" sz="2200" b="1" cap="small" dirty="0" err="1"/>
              <a:t>Value</a:t>
            </a:r>
            <a:r>
              <a:rPr lang="cs-CZ" sz="2200" b="1" cap="small" dirty="0"/>
              <a:t>: podpora projektům, kde přínos na úrovni členského státu bude doprovázen ještě zřetelným a netriviálním dopadem pro EU jako celek; rozšíření a doplnění přístupu uplatnění </a:t>
            </a:r>
            <a:r>
              <a:rPr lang="cs-CZ" sz="2200" b="1" cap="small" dirty="0" err="1"/>
              <a:t>kondicionalit</a:t>
            </a:r>
            <a:r>
              <a:rPr lang="cs-CZ" sz="2200" b="1" cap="small" dirty="0"/>
              <a:t>; typologie projektů by neměla být spojována výlučně s domácími náležitostmi členských států, ale projekty vykáží alespoň dílčí přeshraniční dopad; příspěvek k přístupu s konečnou vizí, kdy všechno, co má být financováno z Rozpočtu EU by mělo primárně přispívat k výstupům s celoevropským rozměrem (snad nový argument v rukou čistých plátců);</a:t>
            </a:r>
          </a:p>
          <a:p>
            <a:pPr algn="just">
              <a:buFontTx/>
              <a:buChar char="-"/>
            </a:pPr>
            <a:r>
              <a:rPr lang="cs-CZ" sz="2200" b="1" cap="small" dirty="0"/>
              <a:t>Zahrnutí tzv. nových témat (migrace, bezpečnost, posílení role EU v globálním kontextu, celoevropské horizontální témata)</a:t>
            </a:r>
          </a:p>
          <a:p>
            <a:pPr marL="0" indent="0">
              <a:buNone/>
            </a:pPr>
            <a:endParaRPr lang="cs-CZ" sz="2200" b="1" cap="small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442746"/>
            <a:ext cx="8229600" cy="542808"/>
          </a:xfrm>
        </p:spPr>
        <p:txBody>
          <a:bodyPr/>
          <a:lstStyle/>
          <a:p>
            <a:r>
              <a:rPr lang="cs-CZ" sz="2800" dirty="0"/>
              <a:t>UVAŽOVANÉ NOVÉ PRVKY PRO PŘÍŠTÍ OBDOBÍ</a:t>
            </a:r>
          </a:p>
        </p:txBody>
      </p:sp>
    </p:spTree>
    <p:extLst>
      <p:ext uri="{BB962C8B-B14F-4D97-AF65-F5344CB8AC3E}">
        <p14:creationId xmlns:p14="http://schemas.microsoft.com/office/powerpoint/2010/main" val="312768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985554"/>
            <a:ext cx="8229600" cy="4270731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cs-CZ" sz="2200" b="1" cap="small" dirty="0"/>
              <a:t>Flexibilita: její potřeba zdůrazňována v souvislosti s tím, jak se v průběhu střednědobého finančního rámce odchylují na počátku přijaté priority od momentálních potřeb; ukázalo se v době krizí ekonomické, migrační a bezpečnostní; řada podob: využití rozpočtové rezervy; posílení příjmové složky (vlastní zdroje EU); oživení myšlenky emise dluhopisů EU; souhrnný cíl – zvýšení akceschopnosti Rozpočtu EU (například cestou snazšího přesouvání finančních částek mezi jednotlivými kapitolami; schopnost disponovat odpovídající rozpočtovou rezervou; na příjmové straně zavedení nové daně (FTT, klimatická; zvážení kritéria daňové neutrality); opatření spojená s posílením flexibility mohou vést ke zvýšení podílu Rozpočtu EU na HDP EU; zřejmě malá část z těchto úvah se podaří vtělit do praxe hned pro příští období </a:t>
            </a:r>
          </a:p>
          <a:p>
            <a:pPr>
              <a:buFontTx/>
              <a:buChar char="-"/>
            </a:pPr>
            <a:endParaRPr lang="cs-CZ" sz="2200" b="1" cap="small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50258" y="1442746"/>
            <a:ext cx="8229600" cy="542808"/>
          </a:xfrm>
        </p:spPr>
        <p:txBody>
          <a:bodyPr/>
          <a:lstStyle/>
          <a:p>
            <a:r>
              <a:rPr lang="cs-CZ" sz="2800" dirty="0"/>
              <a:t>UVAŽOVANÉ NOVÉ PRVKY PRO PŘÍŠTÍ OBDOBÍ</a:t>
            </a:r>
          </a:p>
        </p:txBody>
      </p:sp>
    </p:spTree>
    <p:extLst>
      <p:ext uri="{BB962C8B-B14F-4D97-AF65-F5344CB8AC3E}">
        <p14:creationId xmlns:p14="http://schemas.microsoft.com/office/powerpoint/2010/main" val="1995763458"/>
      </p:ext>
    </p:extLst>
  </p:cSld>
  <p:clrMapOvr>
    <a:masterClrMapping/>
  </p:clrMapOvr>
</p:sld>
</file>

<file path=ppt/theme/theme1.xml><?xml version="1.0" encoding="utf-8"?>
<a:theme xmlns:a="http://schemas.openxmlformats.org/drawingml/2006/main" name="EESC-PPT-template-C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da394f71355495ead9caeab28293ce5 xmlns="6178c97e-1f35-4dd3-ae6c-ebf1fbf70d63">
      <Terms xmlns="http://schemas.microsoft.com/office/infopath/2007/PartnerControls">
        <TermInfo xmlns="http://schemas.microsoft.com/office/infopath/2007/PartnerControls">
          <TermName xmlns="http://schemas.microsoft.com/office/infopath/2007/PartnerControls">tools</TermName>
          <TermId xmlns="http://schemas.microsoft.com/office/infopath/2007/PartnerControls">0c11ceb7-d046-4add-b200-45f9cfd3891b</TermId>
        </TermInfo>
      </Terms>
    </ida394f71355495ead9caeab28293ce5>
    <hf95dd74fc0e41f0b33932063c205763 xmlns="6178c97e-1f35-4dd3-ae6c-ebf1fbf70d63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com</TermName>
          <TermId xmlns="http://schemas.microsoft.com/office/infopath/2007/PartnerControls">83bdc641-3514-4745-88bc-62368d5fb7ea</TermId>
        </TermInfo>
      </Terms>
    </hf95dd74fc0e41f0b33932063c205763>
    <tooltip xmlns="6178c97e-1f35-4dd3-ae6c-ebf1fbf70d63" xsi:nil="true"/>
    <g2425c5008804f7cb2fe4010c175afda xmlns="6178c97e-1f35-4dd3-ae6c-ebf1fbf70d63">
      <Terms xmlns="http://schemas.microsoft.com/office/infopath/2007/PartnerControls">
        <TermInfo xmlns="http://schemas.microsoft.com/office/infopath/2007/PartnerControls">
          <TermName xmlns="http://schemas.microsoft.com/office/infopath/2007/PartnerControls">VIP</TermName>
          <TermId xmlns="http://schemas.microsoft.com/office/infopath/2007/PartnerControls">01c23c43-8599-4ca6-813e-ab992951ac3a</TermId>
        </TermInfo>
      </Terms>
    </g2425c5008804f7cb2fe4010c175afda>
    <TaxCatchAll xmlns="6178c97e-1f35-4dd3-ae6c-ebf1fbf70d63">
      <Value>76</Value>
      <Value>124</Value>
      <Value>269</Value>
      <Value>125</Value>
      <Value>168</Value>
      <Value>310</Value>
    </TaxCatchAll>
    <heading xmlns="6178c97e-1f35-4dd3-ae6c-ebf1fbf70d63">a</heading>
    <_document-date xmlns="6178c97e-1f35-4dd3-ae6c-ebf1fbf70d63">2014-10-14T22:00:00+00:00</_document-date>
    <titre1 xmlns="6178c97e-1f35-4dd3-ae6c-ebf1fbf70d63">PPT vides</titre1>
    <lang xmlns="6178c97e-1f35-4dd3-ae6c-ebf1fbf70d63">CS</lang>
    <m8169067114842e98458db69d246d442 xmlns="6178c97e-1f35-4dd3-ae6c-ebf1fbf70d63">
      <Terms xmlns="http://schemas.microsoft.com/office/infopath/2007/PartnerControls">
        <TermInfo xmlns="http://schemas.microsoft.com/office/infopath/2007/PartnerControls">
          <TermName xmlns="http://schemas.microsoft.com/office/infopath/2007/PartnerControls">templates</TermName>
          <TermId xmlns="http://schemas.microsoft.com/office/infopath/2007/PartnerControls">c9da9dd0-ffcc-422f-92b6-f26a864fe803</TermId>
        </TermInfo>
      </Terms>
    </m8169067114842e98458db69d246d442>
    <d xmlns="6178c97e-1f35-4dd3-ae6c-ebf1fbf70d63" xsi:nil="true"/>
    <RedirectURL xmlns="http://schemas.microsoft.com/sharepoint/v3">
      <Url xsi:nil="true"/>
      <Description xsi:nil="true"/>
    </RedirectURL>
    <_dlc_DocId xmlns="6178c97e-1f35-4dd3-ae6c-ebf1fbf70d63">EESC-32-546</_dlc_DocId>
    <_dlc_DocIdUrl xmlns="6178c97e-1f35-4dd3-ae6c-ebf1fbf70d63">
      <Url>http://eescnet/EN/COM/_layouts/DocIdRedir.aspx?ID=EESC-32-546</Url>
      <Description>EESC-32-546</Description>
    </_dlc_DocIdUrl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9C1F22C96B7C4C98EC9DD6DAE3C470" ma:contentTypeVersion="91" ma:contentTypeDescription="Create a new document." ma:contentTypeScope="" ma:versionID="ee2577ac04992cbe4f288328bde22472">
  <xsd:schema xmlns:xsd="http://www.w3.org/2001/XMLSchema" xmlns:xs="http://www.w3.org/2001/XMLSchema" xmlns:p="http://schemas.microsoft.com/office/2006/metadata/properties" xmlns:ns1="http://schemas.microsoft.com/sharepoint/v3" xmlns:ns2="6178c97e-1f35-4dd3-ae6c-ebf1fbf70d63" targetNamespace="http://schemas.microsoft.com/office/2006/metadata/properties" ma:root="true" ma:fieldsID="ecf1492f1010e4d796933939fe131376" ns1:_="" ns2:_="">
    <xsd:import namespace="http://schemas.microsoft.com/sharepoint/v3"/>
    <xsd:import namespace="6178c97e-1f35-4dd3-ae6c-ebf1fbf70d63"/>
    <xsd:element name="properties">
      <xsd:complexType>
        <xsd:sequence>
          <xsd:element name="documentManagement">
            <xsd:complexType>
              <xsd:all>
                <xsd:element ref="ns2:titre1" minOccurs="0"/>
                <xsd:element ref="ns2:lang" minOccurs="0"/>
                <xsd:element ref="ns2:d" minOccurs="0"/>
                <xsd:element ref="ns2:heading" minOccurs="0"/>
                <xsd:element ref="ns2:tooltip" minOccurs="0"/>
                <xsd:element ref="ns2:_document-date" minOccurs="0"/>
                <xsd:element ref="ns2:ida394f71355495ead9caeab28293ce5" minOccurs="0"/>
                <xsd:element ref="ns2:TaxCatchAll" minOccurs="0"/>
                <xsd:element ref="ns2:m8169067114842e98458db69d246d442" minOccurs="0"/>
                <xsd:element ref="ns2:TaxCatchAllLabel" minOccurs="0"/>
                <xsd:element ref="ns2:hf95dd74fc0e41f0b33932063c205763" minOccurs="0"/>
                <xsd:element ref="ns2:g2425c5008804f7cb2fe4010c175afda" minOccurs="0"/>
                <xsd:element ref="ns1:PublishingStartDate" minOccurs="0"/>
                <xsd:element ref="ns1:PublishingExpirationDate" minOccurs="0"/>
                <xsd:element ref="ns1:RedirectURL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9" nillable="true" ma:displayName="Scheduling Start Date" ma:hidden="true" ma:internalName="PublishingStartDate">
      <xsd:simpleType>
        <xsd:restriction base="dms:Unknown"/>
      </xsd:simpleType>
    </xsd:element>
    <xsd:element name="PublishingExpirationDate" ma:index="50" nillable="true" ma:displayName="Scheduling End Date" ma:hidden="true" ma:internalName="PublishingExpirationDate">
      <xsd:simpleType>
        <xsd:restriction base="dms:Unknown"/>
      </xsd:simpleType>
    </xsd:element>
    <xsd:element name="RedirectURL" ma:index="52" nillable="true" ma:displayName="Redirect URL" ma:internalName="RedirectUR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78c97e-1f35-4dd3-ae6c-ebf1fbf70d63" elementFormDefault="qualified">
    <xsd:import namespace="http://schemas.microsoft.com/office/2006/documentManagement/types"/>
    <xsd:import namespace="http://schemas.microsoft.com/office/infopath/2007/PartnerControls"/>
    <xsd:element name="titre1" ma:index="6" nillable="true" ma:displayName="Titre" ma:description="Titre en français" ma:internalName="titre1">
      <xsd:simpleType>
        <xsd:restriction base="dms:Text">
          <xsd:maxLength value="255"/>
        </xsd:restriction>
      </xsd:simpleType>
    </xsd:element>
    <xsd:element name="lang" ma:index="7" nillable="true" ma:displayName="lang" ma:description="language selection" ma:format="Dropdown" ma:internalName="lang">
      <xsd:simpleType>
        <xsd:union memberTypes="dms:Text">
          <xsd:simpleType>
            <xsd:restriction base="dms:Choice">
              <xsd:enumeration value="BG"/>
              <xsd:enumeration value="ES"/>
              <xsd:enumeration value="CS"/>
              <xsd:enumeration value="DA"/>
              <xsd:enumeration value="DE"/>
              <xsd:enumeration value="ET"/>
              <xsd:enumeration value="EL"/>
              <xsd:enumeration value="EN"/>
              <xsd:enumeration value="FR"/>
              <xsd:enumeration value="GA"/>
              <xsd:enumeration value="IT"/>
              <xsd:enumeration value="LV"/>
              <xsd:enumeration value="LT"/>
              <xsd:enumeration value="HR"/>
              <xsd:enumeration value="HU"/>
              <xsd:enumeration value="MT"/>
              <xsd:enumeration value="NL"/>
              <xsd:enumeration value="PL"/>
              <xsd:enumeration value="PT"/>
              <xsd:enumeration value="RO"/>
              <xsd:enumeration value="SK"/>
              <xsd:enumeration value="SL"/>
              <xsd:enumeration value="FI"/>
              <xsd:enumeration value="SV"/>
              <xsd:enumeration value="OR"/>
              <xsd:enumeration value="MU"/>
            </xsd:restriction>
          </xsd:simpleType>
        </xsd:union>
      </xsd:simpleType>
    </xsd:element>
    <xsd:element name="d" ma:index="8" nillable="true" ma:displayName="date" ma:format="DateOnly" ma:internalName="d">
      <xsd:simpleType>
        <xsd:restriction base="dms:DateTime"/>
      </xsd:simpleType>
    </xsd:element>
    <xsd:element name="heading" ma:index="18" nillable="true" ma:displayName="heading" ma:description="Title in English" ma:internalName="heading">
      <xsd:simpleType>
        <xsd:restriction base="dms:Text">
          <xsd:maxLength value="255"/>
        </xsd:restriction>
      </xsd:simpleType>
    </xsd:element>
    <xsd:element name="tooltip" ma:index="22" nillable="true" ma:displayName="webpart-description" ma:internalName="tooltip">
      <xsd:simpleType>
        <xsd:restriction base="dms:Unknown"/>
      </xsd:simpleType>
    </xsd:element>
    <xsd:element name="_document-date" ma:index="31" nillable="true" ma:displayName="datedisplayed" ma:default="[today]" ma:format="DateOnly" ma:internalName="_document_x002d_date">
      <xsd:simpleType>
        <xsd:restriction base="dms:DateTime"/>
      </xsd:simpleType>
    </xsd:element>
    <xsd:element name="ida394f71355495ead9caeab28293ce5" ma:index="37" nillable="true" ma:taxonomy="true" ma:internalName="ida394f71355495ead9caeab28293ce5" ma:taxonomyFieldName="webpart" ma:displayName="webpart" ma:default="" ma:fieldId="{2da394f7-1355-495e-ad9c-aeab28293ce5}" ma:sspId="1cdc7b19-9b48-4ca1-96a7-2a0283222e6c" ma:termSetId="941c9b0b-f28e-4f56-a7b7-af7e834b5a1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38" nillable="true" ma:displayName="Taxonomy Catch All Column" ma:hidden="true" ma:list="{efcb5c8e-c56d-41d1-8b61-2d870fea49e4}" ma:internalName="TaxCatchAll" ma:showField="CatchAllData" ma:web="6178c97e-1f35-4dd3-ae6c-ebf1fbf70d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8169067114842e98458db69d246d442" ma:index="39" nillable="true" ma:taxonomy="true" ma:internalName="m8169067114842e98458db69d246d442" ma:taxonomyFieldName="topic" ma:displayName="topic" ma:default="" ma:fieldId="{68169067-1148-42e9-8458-db69d246d442}" ma:sspId="1cdc7b19-9b48-4ca1-96a7-2a0283222e6c" ma:termSetId="c8a47155-d9bd-4392-92ec-819e14e8047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Label" ma:index="40" nillable="true" ma:displayName="Taxonomy Catch All Column1" ma:hidden="true" ma:list="{efcb5c8e-c56d-41d1-8b61-2d870fea49e4}" ma:internalName="TaxCatchAllLabel" ma:readOnly="true" ma:showField="CatchAllDataLabel" ma:web="6178c97e-1f35-4dd3-ae6c-ebf1fbf70d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hf95dd74fc0e41f0b33932063c205763" ma:index="42" nillable="true" ma:taxonomy="true" ma:internalName="hf95dd74fc0e41f0b33932063c205763" ma:taxonomyFieldName="site" ma:displayName="site" ma:default="" ma:fieldId="{1f95dd74-fc0e-41f0-b339-32063c205763}" ma:sspId="1cdc7b19-9b48-4ca1-96a7-2a0283222e6c" ma:termSetId="f6d54240-a4a9-4c77-a88b-26f00d9a758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2425c5008804f7cb2fe4010c175afda" ma:index="44" nillable="true" ma:taxonomy="true" ma:internalName="g2425c5008804f7cb2fe4010c175afda" ma:taxonomyFieldName="subsite" ma:displayName="subsite" ma:default="" ma:fieldId="{02425c50-0880-4f7c-b2fe-4010c175afda}" ma:sspId="1cdc7b19-9b48-4ca1-96a7-2a0283222e6c" ma:termSetId="d1850434-f4b2-40fd-b38e-4ee1438037b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DocId" ma:index="53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54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55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3" ma:displayName="Content Type"/>
        <xsd:element ref="dc:title" minOccurs="0" maxOccurs="1" ma:index="5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3A8C41-D0C5-45B5-9D86-12A7E8CD4B79}">
  <ds:schemaRefs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6178c97e-1f35-4dd3-ae6c-ebf1fbf70d63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BC85F39-4A28-44BD-A466-BDE9D80301A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2E21EB7-8872-4FAE-89A8-D3D949719A95}">
  <ds:schemaRefs>
    <ds:schemaRef ds:uri="http://schemas.microsoft.com/office/2006/metadata/customXsn"/>
  </ds:schemaRefs>
</ds:datastoreItem>
</file>

<file path=customXml/itemProps4.xml><?xml version="1.0" encoding="utf-8"?>
<ds:datastoreItem xmlns:ds="http://schemas.openxmlformats.org/officeDocument/2006/customXml" ds:itemID="{87712470-B43C-42FD-A968-FF762C199ED5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D7DEAD17-6FED-4B90-87D9-F6B1548B35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178c97e-1f35-4dd3-ae6c-ebf1fbf70d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EESC-PPT-template-CS</Template>
  <TotalTime>2298</TotalTime>
  <Words>2212</Words>
  <Application>Microsoft Office PowerPoint</Application>
  <PresentationFormat>Předvádění na obrazovce (4:3)</PresentationFormat>
  <Paragraphs>381</Paragraphs>
  <Slides>23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6" baseType="lpstr">
      <vt:lpstr>Arial</vt:lpstr>
      <vt:lpstr>Calibri</vt:lpstr>
      <vt:lpstr>EESC-PPT-template-CS</vt:lpstr>
      <vt:lpstr>Perspektiva financování ze zdrojů EU po roce 2020</vt:lpstr>
      <vt:lpstr>VÝCHODISKA</vt:lpstr>
      <vt:lpstr>VÝCHODISKA</vt:lpstr>
      <vt:lpstr>AKTUÁLNÍ VÝVOJ A DŮLEŽITÉ UDÁLOSTI V SOUČASNÉ A BLÍZKÉ BUDOUCNOSTI NA ÚROVNI EU</vt:lpstr>
      <vt:lpstr>AKTUÁLNÍ VÝVOJ A DŮLEŽITÉ UDÁLOSTI V SOUČASNÉ A BLÍZKÉ BUDOUCNOSTI NA ÚROVNI ČESKÉ REPUBLIKY</vt:lpstr>
      <vt:lpstr>FINANCOVÁNÍ EU NA KŘIŽOVATCE</vt:lpstr>
      <vt:lpstr>FINANCOVÁNÍ EU NA KŘIŽOVATCE</vt:lpstr>
      <vt:lpstr>UVAŽOVANÉ NOVÉ PRVKY PRO PŘÍŠTÍ OBDOBÍ</vt:lpstr>
      <vt:lpstr>UVAŽOVANÉ NOVÉ PRVKY PRO PŘÍŠTÍ OBDOBÍ</vt:lpstr>
      <vt:lpstr>UVAŽOVANÉ NOVÉ PRVKY PRO PŘÍŠTÍ OBDOBÍ</vt:lpstr>
      <vt:lpstr>UVAŽOVANÉ NOVÉ PRVKY PRO PŘÍŠTÍ OBDOBÍ</vt:lpstr>
      <vt:lpstr>UVAŽOVANÉ NOVÉ PRVKY PRO PŘÍŠTÍ OBDOBÍ</vt:lpstr>
      <vt:lpstr>DÍLČÍ ZÁVĚRY</vt:lpstr>
      <vt:lpstr>DÍLČÍ ZÁVĚRY</vt:lpstr>
      <vt:lpstr>DÍLČÍ ZÁVĚRY</vt:lpstr>
      <vt:lpstr>ODHAD SOCIO-EKONOMICKÝCH PARAMETRŮ REGIONÁLNÍHO ROZVOJE</vt:lpstr>
      <vt:lpstr>ODHAD UKAZATELE HDP NA OBYVATELE V KRAJÍCH PRO ROK 2015</vt:lpstr>
      <vt:lpstr>KONVERGENCE JEDNOTLIVÝCH REGIONŮ SOUDRŽNOSTI NUTS 2 V ČESKÉ REPUBLICE OD ROKU 2007 </vt:lpstr>
      <vt:lpstr>VÝVOJ REGIONÁLNÍ KLASIFIKACE S OHLEDEM NA KOHEZNÍ POLITIKU</vt:lpstr>
      <vt:lpstr>ZÁVĚR</vt:lpstr>
      <vt:lpstr>ZÁVĚR</vt:lpstr>
      <vt:lpstr>ZÁVĚR</vt:lpstr>
      <vt:lpstr>   Děkuji za Vaši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Aktuální makroekonomické výzvy a činnost EHSV při jejich naplnění</dc:title>
  <dc:creator>Zahradník Petr</dc:creator>
  <cp:lastModifiedBy>Petr Zahradník</cp:lastModifiedBy>
  <cp:revision>126</cp:revision>
  <cp:lastPrinted>2017-03-26T21:51:34Z</cp:lastPrinted>
  <dcterms:created xsi:type="dcterms:W3CDTF">2016-10-12T08:35:54Z</dcterms:created>
  <dcterms:modified xsi:type="dcterms:W3CDTF">2018-04-05T21:37:13Z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ebpart">
    <vt:lpwstr>269;#tools|0c11ceb7-d046-4add-b200-45f9cfd3891b</vt:lpwstr>
  </property>
  <property fmtid="{D5CDD505-2E9C-101B-9397-08002B2CF9AE}" pid="3" name="eesc-keywords">
    <vt:lpwstr>124;#powerpoint presentation|0549310f-6afe-4fdb-8fd7-8d7078336f3f;#125;#templates|ad8624c0-b738-4756-b9c3-ef10e9b0b265</vt:lpwstr>
  </property>
  <property fmtid="{D5CDD505-2E9C-101B-9397-08002B2CF9AE}" pid="4" name="site">
    <vt:lpwstr>76;#com|83bdc641-3514-4745-88bc-62368d5fb7ea</vt:lpwstr>
  </property>
  <property fmtid="{D5CDD505-2E9C-101B-9397-08002B2CF9AE}" pid="5" name="ContentTypeId">
    <vt:lpwstr>0x010100399C1F22C96B7C4C98EC9DD6DAE3C470</vt:lpwstr>
  </property>
  <property fmtid="{D5CDD505-2E9C-101B-9397-08002B2CF9AE}" pid="6" name="TaxKeyword">
    <vt:lpwstr/>
  </property>
  <property fmtid="{D5CDD505-2E9C-101B-9397-08002B2CF9AE}" pid="7" name="test">
    <vt:lpwstr/>
  </property>
  <property fmtid="{D5CDD505-2E9C-101B-9397-08002B2CF9AE}" pid="8" name="Order">
    <vt:r8>54600</vt:r8>
  </property>
  <property fmtid="{D5CDD505-2E9C-101B-9397-08002B2CF9AE}" pid="9" name="_docset_NoMedatataSyncRequired">
    <vt:lpwstr>False</vt:lpwstr>
  </property>
  <property fmtid="{D5CDD505-2E9C-101B-9397-08002B2CF9AE}" pid="10" name="subsite">
    <vt:lpwstr>168;#VIP|01c23c43-8599-4ca6-813e-ab992951ac3a</vt:lpwstr>
  </property>
  <property fmtid="{D5CDD505-2E9C-101B-9397-08002B2CF9AE}" pid="11" name="topic">
    <vt:lpwstr>310;#templates|c9da9dd0-ffcc-422f-92b6-f26a864fe803</vt:lpwstr>
  </property>
  <property fmtid="{D5CDD505-2E9C-101B-9397-08002B2CF9AE}" pid="12" name="_dlc_DocIdItemGuid">
    <vt:lpwstr>8deee906-4b1e-43f7-b94d-135c2c1abbfb</vt:lpwstr>
  </property>
  <property fmtid="{D5CDD505-2E9C-101B-9397-08002B2CF9AE}" pid="13" name="j6ae519af8ff4ad79f25927044b9ccf9">
    <vt:lpwstr>powerpoint presentation|0549310f-6afe-4fdb-8fd7-8d7078336f3f;templates|ad8624c0-b738-4756-b9c3-ef10e9b0b265</vt:lpwstr>
  </property>
  <property fmtid="{D5CDD505-2E9C-101B-9397-08002B2CF9AE}" pid="14" name="_grouping-title-fr">
    <vt:lpwstr>Modéles</vt:lpwstr>
  </property>
  <property fmtid="{D5CDD505-2E9C-101B-9397-08002B2CF9AE}" pid="15" name="titel">
    <vt:lpwstr>Setzen den deutschen Titel</vt:lpwstr>
  </property>
  <property fmtid="{D5CDD505-2E9C-101B-9397-08002B2CF9AE}" pid="16" name="Contact Person">
    <vt:lpwstr/>
  </property>
  <property fmtid="{D5CDD505-2E9C-101B-9397-08002B2CF9AE}" pid="17" name="SiteLink">
    <vt:lpwstr>, </vt:lpwstr>
  </property>
  <property fmtid="{D5CDD505-2E9C-101B-9397-08002B2CF9AE}" pid="18" name="_languuage">
    <vt:lpwstr>EN</vt:lpwstr>
  </property>
  <property fmtid="{D5CDD505-2E9C-101B-9397-08002B2CF9AE}" pid="19" name="dispdate">
    <vt:filetime>2014-10-14T22:00:00Z</vt:filetime>
  </property>
  <property fmtid="{D5CDD505-2E9C-101B-9397-08002B2CF9AE}" pid="20" name="_grouping-title-en">
    <vt:lpwstr>Templates</vt:lpwstr>
  </property>
</Properties>
</file>